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8"/>
  </p:notesMasterIdLst>
  <p:sldIdLst>
    <p:sldId id="334" r:id="rId2"/>
    <p:sldId id="332" r:id="rId3"/>
    <p:sldId id="560" r:id="rId4"/>
    <p:sldId id="336" r:id="rId5"/>
    <p:sldId id="338" r:id="rId6"/>
    <p:sldId id="259" r:id="rId7"/>
    <p:sldId id="260" r:id="rId8"/>
    <p:sldId id="333" r:id="rId9"/>
    <p:sldId id="344" r:id="rId10"/>
    <p:sldId id="340" r:id="rId11"/>
    <p:sldId id="346" r:id="rId12"/>
    <p:sldId id="342" r:id="rId13"/>
    <p:sldId id="327" r:id="rId14"/>
    <p:sldId id="566" r:id="rId15"/>
    <p:sldId id="565" r:id="rId16"/>
    <p:sldId id="572" r:id="rId17"/>
    <p:sldId id="562" r:id="rId18"/>
    <p:sldId id="574" r:id="rId19"/>
    <p:sldId id="583" r:id="rId20"/>
    <p:sldId id="369" r:id="rId21"/>
    <p:sldId id="567" r:id="rId22"/>
    <p:sldId id="568" r:id="rId23"/>
    <p:sldId id="569" r:id="rId24"/>
    <p:sldId id="579" r:id="rId25"/>
    <p:sldId id="358" r:id="rId26"/>
    <p:sldId id="376" r:id="rId27"/>
    <p:sldId id="384" r:id="rId28"/>
    <p:sldId id="375" r:id="rId29"/>
    <p:sldId id="380" r:id="rId30"/>
    <p:sldId id="580" r:id="rId31"/>
    <p:sldId id="373" r:id="rId32"/>
    <p:sldId id="386" r:id="rId33"/>
    <p:sldId id="387" r:id="rId34"/>
    <p:sldId id="388" r:id="rId35"/>
    <p:sldId id="385" r:id="rId36"/>
    <p:sldId id="381" r:id="rId37"/>
    <p:sldId id="374" r:id="rId38"/>
    <p:sldId id="370" r:id="rId39"/>
    <p:sldId id="390" r:id="rId40"/>
    <p:sldId id="371" r:id="rId41"/>
    <p:sldId id="416" r:id="rId42"/>
    <p:sldId id="360" r:id="rId43"/>
    <p:sldId id="361" r:id="rId44"/>
    <p:sldId id="362" r:id="rId45"/>
    <p:sldId id="363" r:id="rId46"/>
    <p:sldId id="364" r:id="rId47"/>
    <p:sldId id="365" r:id="rId48"/>
    <p:sldId id="256" r:id="rId49"/>
    <p:sldId id="394" r:id="rId50"/>
    <p:sldId id="408" r:id="rId51"/>
    <p:sldId id="395" r:id="rId52"/>
    <p:sldId id="591" r:id="rId53"/>
    <p:sldId id="592" r:id="rId54"/>
    <p:sldId id="593" r:id="rId55"/>
    <p:sldId id="585" r:id="rId56"/>
    <p:sldId id="582" r:id="rId57"/>
    <p:sldId id="405" r:id="rId58"/>
    <p:sldId id="528" r:id="rId59"/>
    <p:sldId id="529" r:id="rId60"/>
    <p:sldId id="449" r:id="rId61"/>
    <p:sldId id="530" r:id="rId62"/>
    <p:sldId id="531" r:id="rId63"/>
    <p:sldId id="532" r:id="rId64"/>
    <p:sldId id="587" r:id="rId65"/>
    <p:sldId id="533" r:id="rId66"/>
    <p:sldId id="534" r:id="rId67"/>
    <p:sldId id="535" r:id="rId68"/>
    <p:sldId id="420" r:id="rId69"/>
    <p:sldId id="536" r:id="rId70"/>
    <p:sldId id="538" r:id="rId71"/>
    <p:sldId id="421" r:id="rId72"/>
    <p:sldId id="422" r:id="rId73"/>
    <p:sldId id="537" r:id="rId74"/>
    <p:sldId id="539" r:id="rId75"/>
    <p:sldId id="540" r:id="rId76"/>
    <p:sldId id="402" r:id="rId7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orient="horz" pos="225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E USER" initials="TU" lastIdx="7" clrIdx="0">
    <p:extLst>
      <p:ext uri="{19B8F6BF-5375-455C-9EA6-DF929625EA0E}">
        <p15:presenceInfo xmlns:p15="http://schemas.microsoft.com/office/powerpoint/2012/main" userId="THE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28" autoAdjust="0"/>
    <p:restoredTop sz="94660"/>
  </p:normalViewPr>
  <p:slideViewPr>
    <p:cSldViewPr snapToGrid="0">
      <p:cViewPr varScale="1">
        <p:scale>
          <a:sx n="39" d="100"/>
          <a:sy n="39" d="100"/>
        </p:scale>
        <p:origin x="60" y="396"/>
      </p:cViewPr>
      <p:guideLst>
        <p:guide orient="horz" pos="2160"/>
        <p:guide pos="3840"/>
        <p:guide orient="horz" pos="225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6-26T17:58:22.103" idx="2">
    <p:pos x="5835" y="2254"/>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F3E6DC-667D-411D-9CED-C72137162B0B}" type="datetimeFigureOut">
              <a:rPr lang="en-US" smtClean="0"/>
              <a:t>2/27/2025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440BDB-FC77-4489-B316-E371F53CC377}" type="slidenum">
              <a:rPr lang="en-US" smtClean="0"/>
              <a:t>‹#›</a:t>
            </a:fld>
            <a:endParaRPr lang="en-US"/>
          </a:p>
        </p:txBody>
      </p:sp>
    </p:spTree>
    <p:extLst>
      <p:ext uri="{BB962C8B-B14F-4D97-AF65-F5344CB8AC3E}">
        <p14:creationId xmlns:p14="http://schemas.microsoft.com/office/powerpoint/2010/main" val="32024678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Times New Roman" panose="02020603050405020304" pitchFamily="18" charset="0"/>
                <a:cs typeface="Times New Roman" panose="02020603050405020304" pitchFamily="18" charset="0"/>
              </a:rPr>
              <a:t>And all these programming is in your molecular DNA.</a:t>
            </a:r>
          </a:p>
          <a:p>
            <a:endParaRPr lang="en-US" dirty="0"/>
          </a:p>
        </p:txBody>
      </p:sp>
      <p:sp>
        <p:nvSpPr>
          <p:cNvPr id="4" name="Slide Number Placeholder 3"/>
          <p:cNvSpPr>
            <a:spLocks noGrp="1"/>
          </p:cNvSpPr>
          <p:nvPr>
            <p:ph type="sldNum" sz="quarter" idx="10"/>
          </p:nvPr>
        </p:nvSpPr>
        <p:spPr/>
        <p:txBody>
          <a:bodyPr/>
          <a:lstStyle/>
          <a:p>
            <a:fld id="{02440BDB-FC77-4489-B316-E371F53CC377}" type="slidenum">
              <a:rPr lang="en-US" smtClean="0"/>
              <a:t>2</a:t>
            </a:fld>
            <a:endParaRPr lang="en-US"/>
          </a:p>
        </p:txBody>
      </p:sp>
    </p:spTree>
    <p:extLst>
      <p:ext uri="{BB962C8B-B14F-4D97-AF65-F5344CB8AC3E}">
        <p14:creationId xmlns:p14="http://schemas.microsoft.com/office/powerpoint/2010/main" val="3537740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2440BDB-FC77-4489-B316-E371F53CC377}" type="slidenum">
              <a:rPr lang="en-US" smtClean="0"/>
              <a:t>32</a:t>
            </a:fld>
            <a:endParaRPr lang="en-US"/>
          </a:p>
        </p:txBody>
      </p:sp>
    </p:spTree>
    <p:extLst>
      <p:ext uri="{BB962C8B-B14F-4D97-AF65-F5344CB8AC3E}">
        <p14:creationId xmlns:p14="http://schemas.microsoft.com/office/powerpoint/2010/main" val="2168209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Times New Roman" pitchFamily="18" charset="0"/>
                <a:ea typeface="+mn-ea"/>
                <a:cs typeface="Times New Roman" pitchFamily="18" charset="0"/>
              </a:rPr>
              <a:t>The genetic code is the Rosetta stone of life" is a metaphorical statement that highlights the fundamental importance of the genetic code in understanding and deciphering the complexities of life.</a:t>
            </a:r>
          </a:p>
          <a:p>
            <a:r>
              <a:rPr lang="en-US" sz="1200" kern="1200" dirty="0">
                <a:solidFill>
                  <a:schemeClr val="tx1"/>
                </a:solidFill>
                <a:effectLst/>
                <a:latin typeface="Times New Roman" pitchFamily="18" charset="0"/>
                <a:ea typeface="+mn-ea"/>
                <a:cs typeface="Times New Roman" pitchFamily="18" charset="0"/>
              </a:rPr>
              <a:t> </a:t>
            </a:r>
          </a:p>
          <a:p>
            <a:r>
              <a:rPr lang="en-US" sz="1200" kern="1200" dirty="0">
                <a:solidFill>
                  <a:schemeClr val="tx1"/>
                </a:solidFill>
                <a:effectLst/>
                <a:latin typeface="Times New Roman" pitchFamily="18" charset="0"/>
                <a:ea typeface="+mn-ea"/>
                <a:cs typeface="Times New Roman" pitchFamily="18" charset="0"/>
              </a:rPr>
              <a:t>The Rosetta stone is an ancient artifact that was discovered in 1799 and played a crucial role in deciphering Egyptian - It contained a decree written in three scripts: Egyptian hieroglyphs, Demotic script, and Ancient Greek. The presence of the same text in multiple languages allowed scholars to understand the meaning of hieroglyphs, which were previously undecipherable.</a:t>
            </a:r>
          </a:p>
          <a:p>
            <a:r>
              <a:rPr lang="en-US" sz="1200" kern="1200" dirty="0">
                <a:solidFill>
                  <a:schemeClr val="tx1"/>
                </a:solidFill>
                <a:effectLst/>
                <a:latin typeface="Times New Roman" pitchFamily="18" charset="0"/>
                <a:ea typeface="+mn-ea"/>
                <a:cs typeface="Times New Roman" pitchFamily="18" charset="0"/>
              </a:rPr>
              <a:t> </a:t>
            </a:r>
          </a:p>
          <a:p>
            <a:r>
              <a:rPr lang="en-US" sz="1200" kern="1200" dirty="0">
                <a:solidFill>
                  <a:schemeClr val="tx1"/>
                </a:solidFill>
                <a:effectLst/>
                <a:latin typeface="Times New Roman" pitchFamily="18" charset="0"/>
                <a:ea typeface="+mn-ea"/>
                <a:cs typeface="Times New Roman" pitchFamily="18" charset="0"/>
              </a:rPr>
              <a:t>In a similar way, the genetic code can be seen as the "Rosetta stone" of life because it carries the instructions necessary for the development, functioning, and reproduction of all living organisms. The genetic code is a set of rules by which the information encoded in DNA or RNA is translated into proteins, which are the building blocks of life.</a:t>
            </a:r>
          </a:p>
          <a:p>
            <a:endParaRPr lang="en-US" sz="1200" kern="1200" dirty="0">
              <a:solidFill>
                <a:schemeClr val="tx1"/>
              </a:solidFill>
              <a:effectLst/>
              <a:latin typeface="Times New Roman" pitchFamily="18" charset="0"/>
              <a:ea typeface="+mn-ea"/>
              <a:cs typeface="Times New Roman" pitchFamily="18" charset="0"/>
            </a:endParaRPr>
          </a:p>
          <a:p>
            <a:r>
              <a:rPr lang="en-US" sz="1200" kern="1200" dirty="0">
                <a:solidFill>
                  <a:schemeClr val="tx1"/>
                </a:solidFill>
                <a:effectLst/>
                <a:latin typeface="Times New Roman" pitchFamily="18" charset="0"/>
                <a:ea typeface="+mn-ea"/>
                <a:cs typeface="Times New Roman" pitchFamily="18" charset="0"/>
              </a:rPr>
              <a:t>The statement "Nearly all organisms use exactly the same genetic code" refers to the universality of the genetic code across living organisms. The genetic code is the set of rules that determines how the sequence of nucleotides in DNA or RNA is translated into the sequence of amino acids in a protein during protein synthesis.</a:t>
            </a:r>
          </a:p>
          <a:p>
            <a:endParaRPr lang="en-US" sz="1200" kern="1200" dirty="0">
              <a:solidFill>
                <a:schemeClr val="tx1"/>
              </a:solidFill>
              <a:effectLst/>
              <a:latin typeface="Times New Roman" pitchFamily="18" charset="0"/>
              <a:ea typeface="+mn-ea"/>
              <a:cs typeface="Times New Roman" pitchFamily="18" charset="0"/>
            </a:endParaRPr>
          </a:p>
          <a:p>
            <a:r>
              <a:rPr lang="en-US" sz="1200" kern="1200" dirty="0">
                <a:solidFill>
                  <a:schemeClr val="tx1"/>
                </a:solidFill>
                <a:effectLst/>
                <a:latin typeface="Times New Roman" pitchFamily="18" charset="0"/>
                <a:ea typeface="+mn-ea"/>
                <a:cs typeface="Times New Roman" pitchFamily="18" charset="0"/>
              </a:rPr>
              <a:t>The genetic code is composed of codons, which are three-nucleotide sequences that specify a particular amino acid. Each codon corresponds to a specific amino acid or a signal for the start or end of protein synthesis. For example, the codon AUG codes for the amino acid methionine and serves as the start codon for protein synthesis.</a:t>
            </a:r>
          </a:p>
          <a:p>
            <a:endParaRPr lang="en-US" sz="1200" kern="1200" dirty="0">
              <a:solidFill>
                <a:schemeClr val="tx1"/>
              </a:solidFill>
              <a:effectLst/>
              <a:latin typeface="Times New Roman" pitchFamily="18" charset="0"/>
              <a:ea typeface="+mn-ea"/>
              <a:cs typeface="Times New Roman" pitchFamily="18" charset="0"/>
            </a:endParaRPr>
          </a:p>
          <a:p>
            <a:r>
              <a:rPr lang="en-US" sz="1200" kern="1200" dirty="0">
                <a:solidFill>
                  <a:schemeClr val="tx1"/>
                </a:solidFill>
                <a:effectLst/>
                <a:latin typeface="Times New Roman" pitchFamily="18" charset="0"/>
                <a:ea typeface="+mn-ea"/>
                <a:cs typeface="Times New Roman" pitchFamily="18" charset="0"/>
              </a:rPr>
              <a:t>What is remarkable is that the genetic code is highly conserved across most organisms, from bacteria to plants, animals, and even humans. This means that the same codons code for the same amino acids in the vast majority of organisms.</a:t>
            </a:r>
          </a:p>
          <a:p>
            <a:r>
              <a:rPr lang="en-US" sz="1200" kern="1200" dirty="0">
                <a:solidFill>
                  <a:schemeClr val="tx1"/>
                </a:solidFill>
                <a:effectLst/>
                <a:latin typeface="Times New Roman" pitchFamily="18" charset="0"/>
                <a:ea typeface="+mn-ea"/>
                <a:cs typeface="Times New Roman" pitchFamily="18" charset="0"/>
              </a:rPr>
              <a:t> </a:t>
            </a:r>
          </a:p>
          <a:p>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fld id="{02440BDB-FC77-4489-B316-E371F53CC377}" type="slidenum">
              <a:rPr lang="en-US" smtClean="0"/>
              <a:t>42</a:t>
            </a:fld>
            <a:endParaRPr lang="en-US"/>
          </a:p>
        </p:txBody>
      </p:sp>
    </p:spTree>
    <p:extLst>
      <p:ext uri="{BB962C8B-B14F-4D97-AF65-F5344CB8AC3E}">
        <p14:creationId xmlns:p14="http://schemas.microsoft.com/office/powerpoint/2010/main" val="3366237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Central Dogma of Genetics is a concept that describes the flow of genetic information within a biological system, particularly in relation to the synthesis of proteins. It outlines the fundamental processes of molecular biology and gene expression.</a:t>
            </a:r>
          </a:p>
          <a:p>
            <a:r>
              <a:rPr lang="en-US" sz="120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Central Dogma, proposed by Francis Crick in 1958 can be summarized as follows:</a:t>
            </a:r>
          </a:p>
          <a:p>
            <a:r>
              <a:rPr lang="en-US" sz="1200" kern="1200" dirty="0">
                <a:solidFill>
                  <a:schemeClr val="tx1"/>
                </a:solidFill>
                <a:effectLst/>
                <a:latin typeface="+mn-lt"/>
                <a:ea typeface="+mn-ea"/>
                <a:cs typeface="+mn-cs"/>
              </a:rPr>
              <a:t>Replication</a:t>
            </a:r>
            <a:r>
              <a:rPr lang="en-US" sz="1200" kern="1200" baseline="0" dirty="0">
                <a:solidFill>
                  <a:schemeClr val="tx1"/>
                </a:solidFill>
                <a:effectLst/>
                <a:latin typeface="+mn-lt"/>
                <a:ea typeface="+mn-ea"/>
                <a:cs typeface="+mn-cs"/>
              </a:rPr>
              <a:t>, transcription and translation.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Central Dogma of Genetics emphasizes the unidirectional flow of genetic information from DNA to RNA to protein. It states that genetic information is stored in the DNA sequence, replicated during cell division, transcribed into RNA, and ultimately translated into proteins. The Central Dogma does not propose the reverse flow of information, where proteins or RNA molecules directly modify DNA sequences.</a:t>
            </a:r>
            <a:endParaRPr lang="en-US" dirty="0"/>
          </a:p>
        </p:txBody>
      </p:sp>
      <p:sp>
        <p:nvSpPr>
          <p:cNvPr id="4" name="Slide Number Placeholder 3"/>
          <p:cNvSpPr>
            <a:spLocks noGrp="1"/>
          </p:cNvSpPr>
          <p:nvPr>
            <p:ph type="sldNum" sz="quarter" idx="10"/>
          </p:nvPr>
        </p:nvSpPr>
        <p:spPr/>
        <p:txBody>
          <a:bodyPr/>
          <a:lstStyle/>
          <a:p>
            <a:fld id="{02440BDB-FC77-4489-B316-E371F53CC377}" type="slidenum">
              <a:rPr lang="en-US" smtClean="0"/>
              <a:t>43</a:t>
            </a:fld>
            <a:endParaRPr lang="en-US"/>
          </a:p>
        </p:txBody>
      </p:sp>
    </p:spTree>
    <p:extLst>
      <p:ext uri="{BB962C8B-B14F-4D97-AF65-F5344CB8AC3E}">
        <p14:creationId xmlns:p14="http://schemas.microsoft.com/office/powerpoint/2010/main" val="4236088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Times New Roman" panose="02020603050405020304" pitchFamily="18" charset="0"/>
                <a:cs typeface="Times New Roman" panose="02020603050405020304" pitchFamily="18" charset="0"/>
              </a:rPr>
              <a:t>and it is still paying dividend to all of us because now that we have understood the structure of the human genome, then we can now benefit from the medical advances that has followed on because of that. </a:t>
            </a:r>
          </a:p>
          <a:p>
            <a:endParaRPr lang="en-US" dirty="0"/>
          </a:p>
        </p:txBody>
      </p:sp>
      <p:sp>
        <p:nvSpPr>
          <p:cNvPr id="4" name="Slide Number Placeholder 3"/>
          <p:cNvSpPr>
            <a:spLocks noGrp="1"/>
          </p:cNvSpPr>
          <p:nvPr>
            <p:ph type="sldNum" sz="quarter" idx="5"/>
          </p:nvPr>
        </p:nvSpPr>
        <p:spPr/>
        <p:txBody>
          <a:bodyPr/>
          <a:lstStyle/>
          <a:p>
            <a:fld id="{02440BDB-FC77-4489-B316-E371F53CC377}" type="slidenum">
              <a:rPr lang="en-US" smtClean="0"/>
              <a:t>59</a:t>
            </a:fld>
            <a:endParaRPr lang="en-US"/>
          </a:p>
        </p:txBody>
      </p:sp>
    </p:spTree>
    <p:extLst>
      <p:ext uri="{BB962C8B-B14F-4D97-AF65-F5344CB8AC3E}">
        <p14:creationId xmlns:p14="http://schemas.microsoft.com/office/powerpoint/2010/main" val="2929616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000000"/>
                </a:solidFill>
                <a:effectLst/>
                <a:latin typeface="-apple-system"/>
              </a:rPr>
              <a:t>five commonly used biological databases along with the type of data they store:</a:t>
            </a:r>
          </a:p>
          <a:p>
            <a:pPr algn="l">
              <a:buFont typeface="+mj-lt"/>
              <a:buAutoNum type="arabicPeriod"/>
            </a:pPr>
            <a:r>
              <a:rPr lang="en-US" b="0" i="0" dirty="0">
                <a:solidFill>
                  <a:srgbClr val="000000"/>
                </a:solidFill>
                <a:effectLst/>
                <a:latin typeface="-apple-system"/>
              </a:rPr>
              <a:t>GenBank: GenBank is a comprehensive genetic sequence database maintained by the National Center for Biotechnology Information (NCBI). It stores nucleotide sequences, such as DNA and RNA sequences, along with associated metadata.</a:t>
            </a:r>
          </a:p>
          <a:p>
            <a:pPr algn="l">
              <a:buFont typeface="+mj-lt"/>
              <a:buAutoNum type="arabicPeriod"/>
            </a:pPr>
            <a:r>
              <a:rPr lang="en-US" b="0" i="0" dirty="0">
                <a:solidFill>
                  <a:srgbClr val="000000"/>
                </a:solidFill>
                <a:effectLst/>
                <a:latin typeface="-apple-system"/>
              </a:rPr>
              <a:t>Protein Data Bank (PDB): PDB is a database that provides information about the three-dimensional structures of biological macromolecules, primarily proteins and nucleic acids. It stores experimentally determined structures, including atomic coordinates, experimental methods, and related annotations.</a:t>
            </a:r>
          </a:p>
          <a:p>
            <a:pPr algn="l">
              <a:buFont typeface="+mj-lt"/>
              <a:buAutoNum type="arabicPeriod"/>
            </a:pPr>
            <a:r>
              <a:rPr lang="en-US" b="0" i="0" dirty="0" err="1">
                <a:solidFill>
                  <a:srgbClr val="000000"/>
                </a:solidFill>
                <a:effectLst/>
                <a:latin typeface="-apple-system"/>
              </a:rPr>
              <a:t>UniProt</a:t>
            </a:r>
            <a:r>
              <a:rPr lang="en-US" b="0" i="0" dirty="0">
                <a:solidFill>
                  <a:srgbClr val="000000"/>
                </a:solidFill>
                <a:effectLst/>
                <a:latin typeface="-apple-system"/>
              </a:rPr>
              <a:t>: </a:t>
            </a:r>
            <a:r>
              <a:rPr lang="en-US" b="0" i="0" dirty="0" err="1">
                <a:solidFill>
                  <a:srgbClr val="000000"/>
                </a:solidFill>
                <a:effectLst/>
                <a:latin typeface="-apple-system"/>
              </a:rPr>
              <a:t>UniProt</a:t>
            </a:r>
            <a:r>
              <a:rPr lang="en-US" b="0" i="0" dirty="0">
                <a:solidFill>
                  <a:srgbClr val="000000"/>
                </a:solidFill>
                <a:effectLst/>
                <a:latin typeface="-apple-system"/>
              </a:rPr>
              <a:t> is a comprehensive protein sequence and functional information database. It stores protein sequences, their annotations, and associated data, such as protein function, domain information, post-translational modifications, and protein-protein interactions.</a:t>
            </a:r>
          </a:p>
          <a:p>
            <a:pPr algn="l">
              <a:buFont typeface="+mj-lt"/>
              <a:buAutoNum type="arabicPeriod"/>
            </a:pPr>
            <a:r>
              <a:rPr lang="en-US" b="0" i="0" dirty="0">
                <a:solidFill>
                  <a:srgbClr val="000000"/>
                </a:solidFill>
                <a:effectLst/>
                <a:latin typeface="-apple-system"/>
              </a:rPr>
              <a:t>The European Nucleotide Archive (ENA): ENA is a repository for storing and sharing nucleotide sequence data generated by various sequencing projects. It stores raw sequence data, assembled genomes, transcriptomes, and other related data, along with metadata.</a:t>
            </a:r>
          </a:p>
          <a:p>
            <a:pPr algn="l">
              <a:buFont typeface="+mj-lt"/>
              <a:buAutoNum type="arabicPeriod"/>
            </a:pPr>
            <a:r>
              <a:rPr lang="en-US" b="0" i="0" dirty="0">
                <a:solidFill>
                  <a:srgbClr val="000000"/>
                </a:solidFill>
                <a:effectLst/>
                <a:latin typeface="-apple-system"/>
              </a:rPr>
              <a:t>Gene Expression Omnibus (GEO): GEO is a public repository for gene expression data. It stores a wide range of data, including microarray and next-generation sequencing-based gene expression profiles, as well as other genomic data related to gene expression, such as epigenetic modifications or DNA methylation patterns.</a:t>
            </a:r>
          </a:p>
          <a:p>
            <a:endParaRPr lang="en-US" dirty="0"/>
          </a:p>
        </p:txBody>
      </p:sp>
      <p:sp>
        <p:nvSpPr>
          <p:cNvPr id="4" name="Slide Number Placeholder 3"/>
          <p:cNvSpPr>
            <a:spLocks noGrp="1"/>
          </p:cNvSpPr>
          <p:nvPr>
            <p:ph type="sldNum" sz="quarter" idx="5"/>
          </p:nvPr>
        </p:nvSpPr>
        <p:spPr/>
        <p:txBody>
          <a:bodyPr/>
          <a:lstStyle/>
          <a:p>
            <a:fld id="{02440BDB-FC77-4489-B316-E371F53CC377}" type="slidenum">
              <a:rPr lang="en-US" smtClean="0"/>
              <a:t>63</a:t>
            </a:fld>
            <a:endParaRPr lang="en-US"/>
          </a:p>
        </p:txBody>
      </p:sp>
    </p:spTree>
    <p:extLst>
      <p:ext uri="{BB962C8B-B14F-4D97-AF65-F5344CB8AC3E}">
        <p14:creationId xmlns:p14="http://schemas.microsoft.com/office/powerpoint/2010/main" val="3278055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CB3FE33-5311-4A95-B817-D69F9AA9E99D}" type="datetimeFigureOut">
              <a:rPr lang="en-US" smtClean="0"/>
              <a:t>2/27/2025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148E47-4AFA-4646-BB30-64331E12C0F3}" type="slidenum">
              <a:rPr lang="en-US" smtClean="0"/>
              <a:t>‹#›</a:t>
            </a:fld>
            <a:endParaRPr lang="en-US"/>
          </a:p>
        </p:txBody>
      </p:sp>
    </p:spTree>
    <p:extLst>
      <p:ext uri="{BB962C8B-B14F-4D97-AF65-F5344CB8AC3E}">
        <p14:creationId xmlns:p14="http://schemas.microsoft.com/office/powerpoint/2010/main" val="312854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B3FE33-5311-4A95-B817-D69F9AA9E99D}" type="datetimeFigureOut">
              <a:rPr lang="en-US" smtClean="0"/>
              <a:t>2/27/2025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148E47-4AFA-4646-BB30-64331E12C0F3}" type="slidenum">
              <a:rPr lang="en-US" smtClean="0"/>
              <a:t>‹#›</a:t>
            </a:fld>
            <a:endParaRPr lang="en-US"/>
          </a:p>
        </p:txBody>
      </p:sp>
    </p:spTree>
    <p:extLst>
      <p:ext uri="{BB962C8B-B14F-4D97-AF65-F5344CB8AC3E}">
        <p14:creationId xmlns:p14="http://schemas.microsoft.com/office/powerpoint/2010/main" val="2743900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B3FE33-5311-4A95-B817-D69F9AA9E99D}" type="datetimeFigureOut">
              <a:rPr lang="en-US" smtClean="0"/>
              <a:t>2/27/2025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148E47-4AFA-4646-BB30-64331E12C0F3}" type="slidenum">
              <a:rPr lang="en-US" smtClean="0"/>
              <a:t>‹#›</a:t>
            </a:fld>
            <a:endParaRPr lang="en-US"/>
          </a:p>
        </p:txBody>
      </p:sp>
    </p:spTree>
    <p:extLst>
      <p:ext uri="{BB962C8B-B14F-4D97-AF65-F5344CB8AC3E}">
        <p14:creationId xmlns:p14="http://schemas.microsoft.com/office/powerpoint/2010/main" val="828376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B3FE33-5311-4A95-B817-D69F9AA9E99D}" type="datetimeFigureOut">
              <a:rPr lang="en-US" smtClean="0"/>
              <a:t>2/27/2025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148E47-4AFA-4646-BB30-64331E12C0F3}" type="slidenum">
              <a:rPr lang="en-US" smtClean="0"/>
              <a:t>‹#›</a:t>
            </a:fld>
            <a:endParaRPr lang="en-US"/>
          </a:p>
        </p:txBody>
      </p:sp>
    </p:spTree>
    <p:extLst>
      <p:ext uri="{BB962C8B-B14F-4D97-AF65-F5344CB8AC3E}">
        <p14:creationId xmlns:p14="http://schemas.microsoft.com/office/powerpoint/2010/main" val="9794807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CB3FE33-5311-4A95-B817-D69F9AA9E99D}" type="datetimeFigureOut">
              <a:rPr lang="en-US" smtClean="0"/>
              <a:t>2/27/2025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148E47-4AFA-4646-BB30-64331E12C0F3}" type="slidenum">
              <a:rPr lang="en-US" smtClean="0"/>
              <a:t>‹#›</a:t>
            </a:fld>
            <a:endParaRPr lang="en-US"/>
          </a:p>
        </p:txBody>
      </p:sp>
    </p:spTree>
    <p:extLst>
      <p:ext uri="{BB962C8B-B14F-4D97-AF65-F5344CB8AC3E}">
        <p14:creationId xmlns:p14="http://schemas.microsoft.com/office/powerpoint/2010/main" val="555181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CB3FE33-5311-4A95-B817-D69F9AA9E99D}" type="datetimeFigureOut">
              <a:rPr lang="en-US" smtClean="0"/>
              <a:t>2/27/2025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148E47-4AFA-4646-BB30-64331E12C0F3}" type="slidenum">
              <a:rPr lang="en-US" smtClean="0"/>
              <a:t>‹#›</a:t>
            </a:fld>
            <a:endParaRPr lang="en-US"/>
          </a:p>
        </p:txBody>
      </p:sp>
    </p:spTree>
    <p:extLst>
      <p:ext uri="{BB962C8B-B14F-4D97-AF65-F5344CB8AC3E}">
        <p14:creationId xmlns:p14="http://schemas.microsoft.com/office/powerpoint/2010/main" val="1970434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CB3FE33-5311-4A95-B817-D69F9AA9E99D}" type="datetimeFigureOut">
              <a:rPr lang="en-US" smtClean="0"/>
              <a:t>2/27/2025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148E47-4AFA-4646-BB30-64331E12C0F3}" type="slidenum">
              <a:rPr lang="en-US" smtClean="0"/>
              <a:t>‹#›</a:t>
            </a:fld>
            <a:endParaRPr lang="en-US"/>
          </a:p>
        </p:txBody>
      </p:sp>
    </p:spTree>
    <p:extLst>
      <p:ext uri="{BB962C8B-B14F-4D97-AF65-F5344CB8AC3E}">
        <p14:creationId xmlns:p14="http://schemas.microsoft.com/office/powerpoint/2010/main" val="1548401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CB3FE33-5311-4A95-B817-D69F9AA9E99D}" type="datetimeFigureOut">
              <a:rPr lang="en-US" smtClean="0"/>
              <a:t>2/27/2025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148E47-4AFA-4646-BB30-64331E12C0F3}" type="slidenum">
              <a:rPr lang="en-US" smtClean="0"/>
              <a:t>‹#›</a:t>
            </a:fld>
            <a:endParaRPr lang="en-US"/>
          </a:p>
        </p:txBody>
      </p:sp>
    </p:spTree>
    <p:extLst>
      <p:ext uri="{BB962C8B-B14F-4D97-AF65-F5344CB8AC3E}">
        <p14:creationId xmlns:p14="http://schemas.microsoft.com/office/powerpoint/2010/main" val="4563367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B3FE33-5311-4A95-B817-D69F9AA9E99D}" type="datetimeFigureOut">
              <a:rPr lang="en-US" smtClean="0"/>
              <a:t>2/27/2025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148E47-4AFA-4646-BB30-64331E12C0F3}" type="slidenum">
              <a:rPr lang="en-US" smtClean="0"/>
              <a:t>‹#›</a:t>
            </a:fld>
            <a:endParaRPr lang="en-US"/>
          </a:p>
        </p:txBody>
      </p:sp>
    </p:spTree>
    <p:extLst>
      <p:ext uri="{BB962C8B-B14F-4D97-AF65-F5344CB8AC3E}">
        <p14:creationId xmlns:p14="http://schemas.microsoft.com/office/powerpoint/2010/main" val="4049255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CB3FE33-5311-4A95-B817-D69F9AA9E99D}" type="datetimeFigureOut">
              <a:rPr lang="en-US" smtClean="0"/>
              <a:t>2/27/2025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148E47-4AFA-4646-BB30-64331E12C0F3}" type="slidenum">
              <a:rPr lang="en-US" smtClean="0"/>
              <a:t>‹#›</a:t>
            </a:fld>
            <a:endParaRPr lang="en-US"/>
          </a:p>
        </p:txBody>
      </p:sp>
    </p:spTree>
    <p:extLst>
      <p:ext uri="{BB962C8B-B14F-4D97-AF65-F5344CB8AC3E}">
        <p14:creationId xmlns:p14="http://schemas.microsoft.com/office/powerpoint/2010/main" val="37568061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CB3FE33-5311-4A95-B817-D69F9AA9E99D}" type="datetimeFigureOut">
              <a:rPr lang="en-US" smtClean="0"/>
              <a:t>2/27/2025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148E47-4AFA-4646-BB30-64331E12C0F3}" type="slidenum">
              <a:rPr lang="en-US" smtClean="0"/>
              <a:t>‹#›</a:t>
            </a:fld>
            <a:endParaRPr lang="en-US"/>
          </a:p>
        </p:txBody>
      </p:sp>
    </p:spTree>
    <p:extLst>
      <p:ext uri="{BB962C8B-B14F-4D97-AF65-F5344CB8AC3E}">
        <p14:creationId xmlns:p14="http://schemas.microsoft.com/office/powerpoint/2010/main" val="1856865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B3FE33-5311-4A95-B817-D69F9AA9E99D}" type="datetimeFigureOut">
              <a:rPr lang="en-US" smtClean="0"/>
              <a:t>2/27/2025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148E47-4AFA-4646-BB30-64331E12C0F3}" type="slidenum">
              <a:rPr lang="en-US" smtClean="0"/>
              <a:t>‹#›</a:t>
            </a:fld>
            <a:endParaRPr lang="en-US"/>
          </a:p>
        </p:txBody>
      </p:sp>
    </p:spTree>
    <p:extLst>
      <p:ext uri="{BB962C8B-B14F-4D97-AF65-F5344CB8AC3E}">
        <p14:creationId xmlns:p14="http://schemas.microsoft.com/office/powerpoint/2010/main" val="32285753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3.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1A01B-6DF3-4707-B737-ABE02B1059E2}"/>
              </a:ext>
            </a:extLst>
          </p:cNvPr>
          <p:cNvSpPr>
            <a:spLocks noGrp="1"/>
          </p:cNvSpPr>
          <p:nvPr>
            <p:ph type="ctrTitle"/>
          </p:nvPr>
        </p:nvSpPr>
        <p:spPr/>
        <p:txBody>
          <a:bodyPr>
            <a:normAutofit/>
          </a:bodyPr>
          <a:lstStyle/>
          <a:p>
            <a:r>
              <a:rPr lang="en-US" sz="3600" b="1" dirty="0">
                <a:latin typeface="Times New Roman" panose="02020603050405020304" pitchFamily="18" charset="0"/>
                <a:cs typeface="Times New Roman" panose="02020603050405020304" pitchFamily="18" charset="0"/>
              </a:rPr>
              <a:t>DNA; UNDERSTAND THE DNA COMPOSITION, THE PROCESS OF DNA COILING, DNA REPLICATION, TRANSCRIPTION, TRANSLATION, </a:t>
            </a:r>
          </a:p>
        </p:txBody>
      </p:sp>
      <p:sp>
        <p:nvSpPr>
          <p:cNvPr id="3" name="Subtitle 2">
            <a:extLst>
              <a:ext uri="{FF2B5EF4-FFF2-40B4-BE49-F238E27FC236}">
                <a16:creationId xmlns:a16="http://schemas.microsoft.com/office/drawing/2014/main" id="{6178660F-BD05-4B15-84EF-8FBE6BC807FA}"/>
              </a:ext>
            </a:extLst>
          </p:cNvPr>
          <p:cNvSpPr>
            <a:spLocks noGrp="1"/>
          </p:cNvSpPr>
          <p:nvPr>
            <p:ph type="subTitle" idx="1"/>
          </p:nvPr>
        </p:nvSpPr>
        <p:spPr>
          <a:xfrm>
            <a:off x="1524000" y="3602038"/>
            <a:ext cx="9144000" cy="1655762"/>
          </a:xfrm>
        </p:spPr>
        <p:txBody>
          <a:bodyPr/>
          <a:lstStyle/>
          <a:p>
            <a:endParaRPr lang="en-US" dirty="0"/>
          </a:p>
        </p:txBody>
      </p:sp>
    </p:spTree>
    <p:extLst>
      <p:ext uri="{BB962C8B-B14F-4D97-AF65-F5344CB8AC3E}">
        <p14:creationId xmlns:p14="http://schemas.microsoft.com/office/powerpoint/2010/main" val="3926226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4816" y="219421"/>
            <a:ext cx="8911687" cy="1280890"/>
          </a:xfrm>
        </p:spPr>
        <p:txBody>
          <a:bodyPr/>
          <a:lstStyle/>
          <a:p>
            <a:pPr algn="ctr"/>
            <a:r>
              <a:rPr lang="en-US" dirty="0">
                <a:latin typeface="Times New Roman" panose="02020603050405020304" pitchFamily="18" charset="0"/>
                <a:cs typeface="Times New Roman" panose="02020603050405020304" pitchFamily="18" charset="0"/>
              </a:rPr>
              <a:t>Nucleotide Bonding</a:t>
            </a:r>
          </a:p>
        </p:txBody>
      </p:sp>
      <p:sp>
        <p:nvSpPr>
          <p:cNvPr id="3" name="Content Placeholder 2"/>
          <p:cNvSpPr>
            <a:spLocks noGrp="1"/>
          </p:cNvSpPr>
          <p:nvPr>
            <p:ph idx="1"/>
          </p:nvPr>
        </p:nvSpPr>
        <p:spPr>
          <a:xfrm>
            <a:off x="492402" y="1301742"/>
            <a:ext cx="4885510" cy="5373377"/>
          </a:xfrm>
        </p:spPr>
        <p:txBody>
          <a:bodyPr>
            <a:noAutofit/>
          </a:bodyPr>
          <a:lstStyle/>
          <a:p>
            <a:pPr algn="just"/>
            <a:r>
              <a:rPr lang="en-US" sz="3600" dirty="0">
                <a:latin typeface="Times New Roman" panose="02020603050405020304" pitchFamily="18" charset="0"/>
                <a:cs typeface="Times New Roman" panose="02020603050405020304" pitchFamily="18" charset="0"/>
              </a:rPr>
              <a:t>The base, phosphate, and sugar are held together with covalent bonds called </a:t>
            </a:r>
            <a:r>
              <a:rPr lang="en-US" sz="3600" dirty="0" err="1">
                <a:latin typeface="Times New Roman" panose="02020603050405020304" pitchFamily="18" charset="0"/>
                <a:cs typeface="Times New Roman" panose="02020603050405020304" pitchFamily="18" charset="0"/>
              </a:rPr>
              <a:t>Phosphodiester</a:t>
            </a:r>
            <a:r>
              <a:rPr lang="en-US" sz="3600" dirty="0">
                <a:latin typeface="Times New Roman" panose="02020603050405020304" pitchFamily="18" charset="0"/>
                <a:cs typeface="Times New Roman" panose="02020603050405020304" pitchFamily="18" charset="0"/>
              </a:rPr>
              <a:t> bonds.</a:t>
            </a:r>
          </a:p>
          <a:p>
            <a:pPr algn="just"/>
            <a:r>
              <a:rPr lang="en-US" sz="3600" dirty="0">
                <a:latin typeface="Times New Roman" panose="02020603050405020304" pitchFamily="18" charset="0"/>
                <a:cs typeface="Times New Roman" panose="02020603050405020304" pitchFamily="18" charset="0"/>
              </a:rPr>
              <a:t>Two nucleotides are held together in the middle with hydrogen bonds.</a:t>
            </a:r>
          </a:p>
        </p:txBody>
      </p:sp>
      <p:pic>
        <p:nvPicPr>
          <p:cNvPr id="6" name="Picture 5"/>
          <p:cNvPicPr>
            <a:picLocks noChangeAspect="1"/>
          </p:cNvPicPr>
          <p:nvPr/>
        </p:nvPicPr>
        <p:blipFill>
          <a:blip r:embed="rId2"/>
          <a:stretch>
            <a:fillRect/>
          </a:stretch>
        </p:blipFill>
        <p:spPr>
          <a:xfrm>
            <a:off x="5755342" y="2133600"/>
            <a:ext cx="6311152" cy="3509554"/>
          </a:xfrm>
          <a:prstGeom prst="rect">
            <a:avLst/>
          </a:prstGeom>
        </p:spPr>
      </p:pic>
      <p:sp>
        <p:nvSpPr>
          <p:cNvPr id="7" name="Date Placeholder 6"/>
          <p:cNvSpPr>
            <a:spLocks noGrp="1"/>
          </p:cNvSpPr>
          <p:nvPr>
            <p:ph type="dt" sz="half" idx="10"/>
          </p:nvPr>
        </p:nvSpPr>
        <p:spPr/>
        <p:txBody>
          <a:bodyPr/>
          <a:lstStyle/>
          <a:p>
            <a:fld id="{160F807F-2F5C-4699-A5DB-90318C177701}" type="datetime1">
              <a:rPr lang="en-US" smtClean="0"/>
              <a:t>2/27/2025</a:t>
            </a:fld>
            <a:endParaRPr lang="en-US" dirty="0"/>
          </a:p>
        </p:txBody>
      </p:sp>
      <p:sp>
        <p:nvSpPr>
          <p:cNvPr id="8" name="Slide Number Placeholder 7"/>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674819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Times New Roman" panose="02020603050405020304" pitchFamily="18" charset="0"/>
                <a:cs typeface="Times New Roman" panose="02020603050405020304" pitchFamily="18" charset="0"/>
              </a:rPr>
              <a:t>Nitrogen Bases</a:t>
            </a:r>
          </a:p>
        </p:txBody>
      </p:sp>
      <p:sp>
        <p:nvSpPr>
          <p:cNvPr id="3" name="Content Placeholder 2"/>
          <p:cNvSpPr>
            <a:spLocks noGrp="1"/>
          </p:cNvSpPr>
          <p:nvPr>
            <p:ph idx="1"/>
          </p:nvPr>
        </p:nvSpPr>
        <p:spPr>
          <a:xfrm>
            <a:off x="943292" y="1905000"/>
            <a:ext cx="5535886" cy="3777622"/>
          </a:xfrm>
        </p:spPr>
        <p:txBody>
          <a:bodyPr>
            <a:normAutofit/>
          </a:bodyPr>
          <a:lstStyle/>
          <a:p>
            <a:pPr algn="just"/>
            <a:r>
              <a:rPr lang="en-US" sz="3600" dirty="0">
                <a:latin typeface="Times New Roman" panose="02020603050405020304" pitchFamily="18" charset="0"/>
                <a:cs typeface="Times New Roman" panose="02020603050405020304" pitchFamily="18" charset="0"/>
              </a:rPr>
              <a:t>DNA controls the trait of an organism through the arrangement of its nucleotides.</a:t>
            </a:r>
          </a:p>
          <a:p>
            <a:pPr algn="just"/>
            <a:r>
              <a:rPr lang="en-US" sz="3600" dirty="0">
                <a:latin typeface="Times New Roman" panose="02020603050405020304" pitchFamily="18" charset="0"/>
                <a:cs typeface="Times New Roman" panose="02020603050405020304" pitchFamily="18" charset="0"/>
              </a:rPr>
              <a:t>The sequences of A’s, T’s, C’s, and G’s, are a code for our traits.</a:t>
            </a:r>
          </a:p>
        </p:txBody>
      </p:sp>
      <p:pic>
        <p:nvPicPr>
          <p:cNvPr id="4" name="Picture 3"/>
          <p:cNvPicPr>
            <a:picLocks noChangeAspect="1"/>
          </p:cNvPicPr>
          <p:nvPr/>
        </p:nvPicPr>
        <p:blipFill>
          <a:blip r:embed="rId2"/>
          <a:stretch>
            <a:fillRect/>
          </a:stretch>
        </p:blipFill>
        <p:spPr>
          <a:xfrm>
            <a:off x="7707085" y="1905000"/>
            <a:ext cx="3004457" cy="3777622"/>
          </a:xfrm>
          <a:prstGeom prst="rect">
            <a:avLst/>
          </a:prstGeom>
        </p:spPr>
      </p:pic>
      <p:sp>
        <p:nvSpPr>
          <p:cNvPr id="5" name="Date Placeholder 4"/>
          <p:cNvSpPr>
            <a:spLocks noGrp="1"/>
          </p:cNvSpPr>
          <p:nvPr>
            <p:ph type="dt" sz="half" idx="10"/>
          </p:nvPr>
        </p:nvSpPr>
        <p:spPr/>
        <p:txBody>
          <a:bodyPr/>
          <a:lstStyle/>
          <a:p>
            <a:fld id="{BEEBD17F-DC23-41FC-AF7D-6F129D2BB837}" type="datetime1">
              <a:rPr lang="en-US" smtClean="0"/>
              <a:t>2/27/2025</a:t>
            </a:fld>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11813479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Times New Roman" panose="02020603050405020304" pitchFamily="18" charset="0"/>
                <a:cs typeface="Times New Roman" panose="02020603050405020304" pitchFamily="18" charset="0"/>
              </a:rPr>
              <a:t>Nitrogen Bases </a:t>
            </a:r>
          </a:p>
        </p:txBody>
      </p:sp>
      <p:sp>
        <p:nvSpPr>
          <p:cNvPr id="3" name="Content Placeholder 2"/>
          <p:cNvSpPr>
            <a:spLocks noGrp="1"/>
          </p:cNvSpPr>
          <p:nvPr>
            <p:ph idx="1"/>
          </p:nvPr>
        </p:nvSpPr>
        <p:spPr>
          <a:xfrm>
            <a:off x="917167" y="1905000"/>
            <a:ext cx="4725988" cy="3777622"/>
          </a:xfrm>
        </p:spPr>
        <p:txBody>
          <a:bodyPr>
            <a:normAutofit/>
          </a:bodyPr>
          <a:lstStyle/>
          <a:p>
            <a:pPr algn="just"/>
            <a:r>
              <a:rPr lang="en-US" sz="3200" dirty="0">
                <a:latin typeface="Times New Roman" panose="02020603050405020304" pitchFamily="18" charset="0"/>
                <a:cs typeface="Times New Roman" panose="02020603050405020304" pitchFamily="18" charset="0"/>
              </a:rPr>
              <a:t>Each nitrogen base is represented by a capital letter </a:t>
            </a:r>
          </a:p>
          <a:p>
            <a:pPr marL="0" indent="0" algn="just">
              <a:buNone/>
            </a:pPr>
            <a:r>
              <a:rPr lang="en-US" sz="3200" dirty="0">
                <a:latin typeface="Times New Roman" panose="02020603050405020304" pitchFamily="18" charset="0"/>
                <a:cs typeface="Times New Roman" panose="02020603050405020304" pitchFamily="18" charset="0"/>
              </a:rPr>
              <a:t> - A= adenine   G= guanine </a:t>
            </a:r>
          </a:p>
          <a:p>
            <a:pPr marL="0" indent="0" algn="just">
              <a:buNone/>
            </a:pPr>
            <a:r>
              <a:rPr lang="en-US" sz="3200" dirty="0">
                <a:latin typeface="Times New Roman" panose="02020603050405020304" pitchFamily="18" charset="0"/>
                <a:cs typeface="Times New Roman" panose="02020603050405020304" pitchFamily="18" charset="0"/>
              </a:rPr>
              <a:t> - T=thymine    C= cytosine</a:t>
            </a:r>
          </a:p>
          <a:p>
            <a:pPr marL="0" indent="0" algn="just">
              <a:buNone/>
            </a:pPr>
            <a:r>
              <a:rPr lang="en-US" sz="3200" b="1" dirty="0">
                <a:latin typeface="Times New Roman" panose="02020603050405020304" pitchFamily="18" charset="0"/>
                <a:cs typeface="Times New Roman" panose="02020603050405020304" pitchFamily="18" charset="0"/>
              </a:rPr>
              <a:t>NB, Base</a:t>
            </a:r>
            <a:r>
              <a:rPr lang="en-US" sz="3200" dirty="0">
                <a:latin typeface="Times New Roman" panose="02020603050405020304" pitchFamily="18" charset="0"/>
                <a:cs typeface="Times New Roman" panose="02020603050405020304" pitchFamily="18" charset="0"/>
              </a:rPr>
              <a:t> pairing rule for DNA: A=T and G=C.</a:t>
            </a:r>
          </a:p>
        </p:txBody>
      </p:sp>
      <p:pic>
        <p:nvPicPr>
          <p:cNvPr id="6" name="Picture 5"/>
          <p:cNvPicPr>
            <a:picLocks noChangeAspect="1"/>
          </p:cNvPicPr>
          <p:nvPr/>
        </p:nvPicPr>
        <p:blipFill>
          <a:blip r:embed="rId2"/>
          <a:stretch>
            <a:fillRect/>
          </a:stretch>
        </p:blipFill>
        <p:spPr>
          <a:xfrm>
            <a:off x="5662205" y="1460186"/>
            <a:ext cx="6104709" cy="4667250"/>
          </a:xfrm>
          <a:prstGeom prst="rect">
            <a:avLst/>
          </a:prstGeom>
        </p:spPr>
      </p:pic>
      <p:sp>
        <p:nvSpPr>
          <p:cNvPr id="7" name="Date Placeholder 6"/>
          <p:cNvSpPr>
            <a:spLocks noGrp="1"/>
          </p:cNvSpPr>
          <p:nvPr>
            <p:ph type="dt" sz="half" idx="10"/>
          </p:nvPr>
        </p:nvSpPr>
        <p:spPr/>
        <p:txBody>
          <a:bodyPr/>
          <a:lstStyle/>
          <a:p>
            <a:fld id="{40CB6E07-F207-4DE5-B0CE-8672DDC42C40}" type="datetime1">
              <a:rPr lang="en-US" smtClean="0"/>
              <a:t>2/27/2025</a:t>
            </a:fld>
            <a:endParaRPr lang="en-US" dirty="0"/>
          </a:p>
        </p:txBody>
      </p:sp>
      <p:sp>
        <p:nvSpPr>
          <p:cNvPr id="8" name="Slide Number Placeholder 7"/>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799997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729A6D-0E66-4170-9C52-7A85DB0A116D}"/>
              </a:ext>
            </a:extLst>
          </p:cNvPr>
          <p:cNvSpPr>
            <a:spLocks noGrp="1"/>
          </p:cNvSpPr>
          <p:nvPr>
            <p:ph type="title"/>
          </p:nvPr>
        </p:nvSpPr>
        <p:spPr/>
        <p:txBody>
          <a:bodyPr/>
          <a:lstStyle/>
          <a:p>
            <a:pPr algn="ctr"/>
            <a:r>
              <a:rPr lang="en-US" dirty="0">
                <a:latin typeface="Times New Roman" panose="02020603050405020304" pitchFamily="18" charset="0"/>
                <a:cs typeface="Times New Roman" panose="02020603050405020304" pitchFamily="18" charset="0"/>
              </a:rPr>
              <a:t>DNA ORGANIZATION</a:t>
            </a:r>
          </a:p>
        </p:txBody>
      </p:sp>
      <p:sp>
        <p:nvSpPr>
          <p:cNvPr id="3" name="Content Placeholder 2">
            <a:extLst>
              <a:ext uri="{FF2B5EF4-FFF2-40B4-BE49-F238E27FC236}">
                <a16:creationId xmlns:a16="http://schemas.microsoft.com/office/drawing/2014/main" id="{A0A678F7-5F92-47BF-B804-59F70EE104D3}"/>
              </a:ext>
            </a:extLst>
          </p:cNvPr>
          <p:cNvSpPr>
            <a:spLocks noGrp="1"/>
          </p:cNvSpPr>
          <p:nvPr>
            <p:ph idx="1"/>
          </p:nvPr>
        </p:nvSpPr>
        <p:spPr>
          <a:xfrm>
            <a:off x="838200" y="1767200"/>
            <a:ext cx="10515600" cy="4351338"/>
          </a:xfrm>
        </p:spPr>
        <p:txBody>
          <a:bodyPr>
            <a:normAutofit/>
          </a:bodyPr>
          <a:lstStyle/>
          <a:p>
            <a:r>
              <a:rPr lang="en-US" sz="3200" dirty="0">
                <a:latin typeface="Times New Roman" panose="02020603050405020304" pitchFamily="18" charset="0"/>
                <a:cs typeface="Times New Roman" panose="02020603050405020304" pitchFamily="18" charset="0"/>
              </a:rPr>
              <a:t>The total length of DNA in one cell is approx. 1meter.</a:t>
            </a:r>
          </a:p>
          <a:p>
            <a:r>
              <a:rPr lang="en-US" sz="3200" dirty="0">
                <a:latin typeface="Times New Roman" panose="02020603050405020304" pitchFamily="18" charset="0"/>
                <a:cs typeface="Times New Roman" panose="02020603050405020304" pitchFamily="18" charset="0"/>
              </a:rPr>
              <a:t>This is perfectly packed in a “small” nucleus where it can replicate as well as be selectively transcribed very well.</a:t>
            </a:r>
          </a:p>
          <a:p>
            <a:r>
              <a:rPr lang="en-US" sz="3200" dirty="0">
                <a:latin typeface="Times New Roman" panose="02020603050405020304" pitchFamily="18" charset="0"/>
                <a:cs typeface="Times New Roman" panose="02020603050405020304" pitchFamily="18" charset="0"/>
              </a:rPr>
              <a:t>DNA as it is present in our chromosomes is compressed approximately 8,000 times.</a:t>
            </a:r>
          </a:p>
          <a:p>
            <a:r>
              <a:rPr lang="en-US" sz="3200" dirty="0">
                <a:latin typeface="Times New Roman" panose="02020603050405020304" pitchFamily="18" charset="0"/>
                <a:cs typeface="Times New Roman" panose="02020603050405020304" pitchFamily="18" charset="0"/>
              </a:rPr>
              <a:t>Therefore, understanding the organization of DNA is crucial to understanding how genes are expressed and how organisms develop.</a:t>
            </a: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pPr marL="0" indent="0">
              <a:buNone/>
            </a:pP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8992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DNA ORGANIZATION…</a:t>
            </a:r>
            <a:endParaRPr lang="en-US" b="1" dirty="0"/>
          </a:p>
        </p:txBody>
      </p:sp>
      <p:sp>
        <p:nvSpPr>
          <p:cNvPr id="3" name="Content Placeholder 2"/>
          <p:cNvSpPr>
            <a:spLocks noGrp="1"/>
          </p:cNvSpPr>
          <p:nvPr>
            <p:ph idx="1"/>
          </p:nvPr>
        </p:nvSpPr>
        <p:spPr/>
        <p:txBody>
          <a:bodyPr>
            <a:normAutofit/>
          </a:bodyPr>
          <a:lstStyle/>
          <a:p>
            <a:r>
              <a:rPr lang="en-US" sz="3200" dirty="0">
                <a:latin typeface="Times New Roman" pitchFamily="18" charset="0"/>
                <a:cs typeface="Times New Roman" pitchFamily="18" charset="0"/>
              </a:rPr>
              <a:t>DNA, or deoxyribonucleic acid, is the fundamental molecule of life. </a:t>
            </a:r>
          </a:p>
          <a:p>
            <a:r>
              <a:rPr lang="en-US" sz="3200" dirty="0">
                <a:latin typeface="Times New Roman" pitchFamily="18" charset="0"/>
                <a:cs typeface="Times New Roman" pitchFamily="18" charset="0"/>
              </a:rPr>
              <a:t>It contains the genetic instructions that are passed down from one generation to the next. </a:t>
            </a:r>
          </a:p>
        </p:txBody>
      </p:sp>
    </p:spTree>
    <p:extLst>
      <p:ext uri="{BB962C8B-B14F-4D97-AF65-F5344CB8AC3E}">
        <p14:creationId xmlns:p14="http://schemas.microsoft.com/office/powerpoint/2010/main" val="3269710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144" y="72517"/>
            <a:ext cx="10515600" cy="1325563"/>
          </a:xfrm>
        </p:spPr>
        <p:txBody>
          <a:bodyPr/>
          <a:lstStyle/>
          <a:p>
            <a:r>
              <a:rPr lang="en-US" dirty="0">
                <a:latin typeface="Times New Roman" panose="02020603050405020304" pitchFamily="18" charset="0"/>
                <a:cs typeface="Times New Roman" panose="02020603050405020304" pitchFamily="18" charset="0"/>
              </a:rPr>
              <a:t>DNA ORGANIZATION…</a:t>
            </a:r>
            <a:endParaRPr lang="en-US" dirty="0"/>
          </a:p>
        </p:txBody>
      </p:sp>
      <p:sp>
        <p:nvSpPr>
          <p:cNvPr id="3" name="Content Placeholder 2"/>
          <p:cNvSpPr>
            <a:spLocks noGrp="1"/>
          </p:cNvSpPr>
          <p:nvPr>
            <p:ph sz="half" idx="1"/>
          </p:nvPr>
        </p:nvSpPr>
        <p:spPr>
          <a:xfrm>
            <a:off x="201168" y="1496441"/>
            <a:ext cx="6748272" cy="4351338"/>
          </a:xfrm>
        </p:spPr>
        <p:txBody>
          <a:bodyPr>
            <a:noAutofit/>
          </a:bodyPr>
          <a:lstStyle/>
          <a:p>
            <a:r>
              <a:rPr lang="en-US" sz="3200" dirty="0">
                <a:latin typeface="Times New Roman" pitchFamily="18" charset="0"/>
                <a:cs typeface="Times New Roman" pitchFamily="18" charset="0"/>
              </a:rPr>
              <a:t>DNA has a characteristic double helix structure, resembling a twisted ladder.</a:t>
            </a:r>
          </a:p>
          <a:p>
            <a:r>
              <a:rPr lang="en-US" sz="3200" dirty="0">
                <a:latin typeface="Times New Roman" pitchFamily="18" charset="0"/>
                <a:cs typeface="Times New Roman" pitchFamily="18" charset="0"/>
              </a:rPr>
              <a:t>It consists of two strands that are connected by complementary base pairs:</a:t>
            </a:r>
          </a:p>
          <a:p>
            <a:pPr lvl="1"/>
            <a:r>
              <a:rPr lang="en-US" dirty="0">
                <a:latin typeface="Times New Roman" pitchFamily="18" charset="0"/>
                <a:cs typeface="Times New Roman" pitchFamily="18" charset="0"/>
              </a:rPr>
              <a:t>adenine (A) with thymine (T), and </a:t>
            </a:r>
          </a:p>
          <a:p>
            <a:pPr lvl="1"/>
            <a:r>
              <a:rPr lang="en-US" dirty="0">
                <a:latin typeface="Times New Roman" pitchFamily="18" charset="0"/>
                <a:cs typeface="Times New Roman" pitchFamily="18" charset="0"/>
              </a:rPr>
              <a:t>cytosine (C) with guanine (G). </a:t>
            </a:r>
          </a:p>
          <a:p>
            <a:r>
              <a:rPr lang="en-US" sz="3200" dirty="0">
                <a:latin typeface="Times New Roman" pitchFamily="18" charset="0"/>
                <a:cs typeface="Times New Roman" pitchFamily="18" charset="0"/>
              </a:rPr>
              <a:t>This structure provides stability and protection to the genetic information.</a:t>
            </a:r>
          </a:p>
        </p:txBody>
      </p:sp>
      <p:pic>
        <p:nvPicPr>
          <p:cNvPr id="102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672274" y="1240409"/>
            <a:ext cx="283982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73880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DNA ORGANIZATION…</a:t>
            </a:r>
            <a:endParaRPr lang="en-US" b="1" dirty="0"/>
          </a:p>
        </p:txBody>
      </p:sp>
      <p:sp>
        <p:nvSpPr>
          <p:cNvPr id="3" name="Content Placeholder 2"/>
          <p:cNvSpPr>
            <a:spLocks noGrp="1"/>
          </p:cNvSpPr>
          <p:nvPr>
            <p:ph idx="1"/>
          </p:nvPr>
        </p:nvSpPr>
        <p:spPr/>
        <p:txBody>
          <a:bodyPr>
            <a:normAutofit/>
          </a:bodyPr>
          <a:lstStyle/>
          <a:p>
            <a:pPr algn="just"/>
            <a:r>
              <a:rPr lang="en-US" sz="3200" dirty="0">
                <a:latin typeface="Times New Roman" panose="02020603050405020304" pitchFamily="18" charset="0"/>
                <a:cs typeface="Times New Roman" panose="02020603050405020304" pitchFamily="18" charset="0"/>
              </a:rPr>
              <a:t>Histone are positively charged nuclear protein</a:t>
            </a:r>
          </a:p>
          <a:p>
            <a:pPr algn="just"/>
            <a:r>
              <a:rPr lang="en-US" sz="3200" dirty="0">
                <a:latin typeface="Times New Roman" panose="02020603050405020304" pitchFamily="18" charset="0"/>
                <a:cs typeface="Times New Roman" panose="02020603050405020304" pitchFamily="18" charset="0"/>
              </a:rPr>
              <a:t>There are 5 of them: H1, H2A,H2B,H3 and H4 </a:t>
            </a:r>
          </a:p>
          <a:p>
            <a:pPr algn="just"/>
            <a:r>
              <a:rPr lang="en-US" sz="3200" dirty="0">
                <a:latin typeface="Times New Roman" panose="02020603050405020304" pitchFamily="18" charset="0"/>
                <a:cs typeface="Times New Roman" panose="02020603050405020304" pitchFamily="18" charset="0"/>
              </a:rPr>
              <a:t>H2A,H2B,H3 and H4 each has 2units</a:t>
            </a:r>
          </a:p>
          <a:p>
            <a:pPr algn="just"/>
            <a:endParaRPr lang="en-US" sz="3200" dirty="0"/>
          </a:p>
        </p:txBody>
      </p:sp>
    </p:spTree>
    <p:extLst>
      <p:ext uri="{BB962C8B-B14F-4D97-AF65-F5344CB8AC3E}">
        <p14:creationId xmlns:p14="http://schemas.microsoft.com/office/powerpoint/2010/main" val="38985766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98442" y="184166"/>
            <a:ext cx="5644896" cy="5482019"/>
          </a:xfrm>
        </p:spPr>
        <p:txBody>
          <a:bodyPr>
            <a:noAutofit/>
          </a:bodyPr>
          <a:lstStyle/>
          <a:p>
            <a:r>
              <a:rPr lang="en-US" sz="3200" b="1" dirty="0">
                <a:latin typeface="Times New Roman" panose="02020603050405020304" pitchFamily="18" charset="0"/>
                <a:cs typeface="Times New Roman" panose="02020603050405020304" pitchFamily="18" charset="0"/>
              </a:rPr>
              <a:t>DNA ORGANIZATION…</a:t>
            </a:r>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H2A, H2B ,H3 and H4=Octamer.</a:t>
            </a:r>
          </a:p>
          <a:p>
            <a:pPr lvl="2"/>
            <a:r>
              <a:rPr lang="en-US" sz="3200" dirty="0">
                <a:latin typeface="Times New Roman" panose="02020603050405020304" pitchFamily="18" charset="0"/>
                <a:cs typeface="Times New Roman" panose="02020603050405020304" pitchFamily="18" charset="0"/>
              </a:rPr>
              <a:t>The DNA is wrapped on the </a:t>
            </a:r>
            <a:r>
              <a:rPr lang="en-US" sz="3200" dirty="0" err="1">
                <a:latin typeface="Times New Roman" panose="02020603050405020304" pitchFamily="18" charset="0"/>
                <a:cs typeface="Times New Roman" panose="02020603050405020304" pitchFamily="18" charset="0"/>
              </a:rPr>
              <a:t>octamer</a:t>
            </a:r>
            <a:r>
              <a:rPr lang="en-US" sz="3200" dirty="0">
                <a:latin typeface="Times New Roman" panose="02020603050405020304" pitchFamily="18" charset="0"/>
                <a:cs typeface="Times New Roman" panose="02020603050405020304" pitchFamily="18" charset="0"/>
              </a:rPr>
              <a:t> and the unit formed is called Nucleosome.</a:t>
            </a:r>
          </a:p>
          <a:p>
            <a:pPr lvl="2"/>
            <a:r>
              <a:rPr lang="en-US" sz="3200" dirty="0">
                <a:latin typeface="Times New Roman" panose="02020603050405020304" pitchFamily="18" charset="0"/>
                <a:cs typeface="Times New Roman" panose="02020603050405020304" pitchFamily="18" charset="0"/>
              </a:rPr>
              <a:t>The DNA span linking the Nucleosome is called linkers DNA and it’s warped with H1 histone. </a:t>
            </a:r>
          </a:p>
          <a:p>
            <a:pPr marL="0" lvl="2" indent="0">
              <a:spcBef>
                <a:spcPts val="1000"/>
              </a:spcBef>
              <a:buNone/>
            </a:pPr>
            <a:r>
              <a:rPr lang="en-US" sz="3200" dirty="0">
                <a:latin typeface="Times New Roman" panose="02020603050405020304" pitchFamily="18" charset="0"/>
                <a:cs typeface="Times New Roman" panose="02020603050405020304" pitchFamily="18" charset="0"/>
              </a:rPr>
              <a:t>Nb, H1 is more organ and species specific when compared with the other histone protein.</a:t>
            </a:r>
          </a:p>
          <a:p>
            <a:pPr marL="0" indent="0">
              <a:buNone/>
            </a:pPr>
            <a:endParaRPr lang="en-US" sz="3200" dirty="0"/>
          </a:p>
        </p:txBody>
      </p:sp>
      <p:pic>
        <p:nvPicPr>
          <p:cNvPr id="7" name="Content Placeholder 6">
            <a:extLst>
              <a:ext uri="{FF2B5EF4-FFF2-40B4-BE49-F238E27FC236}">
                <a16:creationId xmlns:a16="http://schemas.microsoft.com/office/drawing/2014/main" id="{1A4C41C6-85CC-94A9-ACDA-9086E4DD8276}"/>
              </a:ext>
            </a:extLst>
          </p:cNvPr>
          <p:cNvPicPr>
            <a:picLocks noGrp="1" noChangeAspect="1"/>
          </p:cNvPicPr>
          <p:nvPr>
            <p:ph sz="half" idx="2"/>
          </p:nvPr>
        </p:nvPicPr>
        <p:blipFill>
          <a:blip r:embed="rId2"/>
          <a:stretch>
            <a:fillRect/>
          </a:stretch>
        </p:blipFill>
        <p:spPr>
          <a:xfrm>
            <a:off x="5823284" y="673768"/>
            <a:ext cx="6368716" cy="5406563"/>
          </a:xfrm>
        </p:spPr>
      </p:pic>
    </p:spTree>
    <p:extLst>
      <p:ext uri="{BB962C8B-B14F-4D97-AF65-F5344CB8AC3E}">
        <p14:creationId xmlns:p14="http://schemas.microsoft.com/office/powerpoint/2010/main" val="39568551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62527" y="1427748"/>
            <a:ext cx="5646821" cy="6561220"/>
          </a:xfrm>
        </p:spPr>
        <p:txBody>
          <a:bodyPr>
            <a:noAutofit/>
          </a:bodyPr>
          <a:lstStyle/>
          <a:p>
            <a:pPr marL="914400" lvl="2" indent="0" algn="just">
              <a:buNone/>
            </a:pPr>
            <a:r>
              <a:rPr lang="en-US" sz="3200" b="1" dirty="0">
                <a:latin typeface="Times New Roman" panose="02020603050405020304" pitchFamily="18" charset="0"/>
                <a:cs typeface="Times New Roman" panose="02020603050405020304" pitchFamily="18" charset="0"/>
              </a:rPr>
              <a:t>DNAORGANIZATION…</a:t>
            </a:r>
            <a:endParaRPr lang="en-US" sz="3200" dirty="0">
              <a:latin typeface="Times New Roman" panose="02020603050405020304" pitchFamily="18" charset="0"/>
              <a:cs typeface="Times New Roman" panose="02020603050405020304" pitchFamily="18" charset="0"/>
            </a:endParaRPr>
          </a:p>
          <a:p>
            <a:pPr marL="914400" lvl="2" indent="0" algn="just">
              <a:buNone/>
            </a:pPr>
            <a:r>
              <a:rPr lang="en-US" sz="3200" dirty="0">
                <a:latin typeface="Times New Roman" panose="02020603050405020304" pitchFamily="18" charset="0"/>
                <a:cs typeface="Times New Roman" panose="02020603050405020304" pitchFamily="18" charset="0"/>
              </a:rPr>
              <a:t>Folds of nucleosomes (</a:t>
            </a:r>
            <a:r>
              <a:rPr lang="en-US" sz="3200" dirty="0" err="1">
                <a:latin typeface="Times New Roman" panose="02020603050405020304" pitchFamily="18" charset="0"/>
                <a:cs typeface="Times New Roman" panose="02020603050405020304" pitchFamily="18" charset="0"/>
              </a:rPr>
              <a:t>Nucleofibrile</a:t>
            </a:r>
            <a:r>
              <a:rPr lang="en-US" sz="3200" dirty="0">
                <a:latin typeface="Times New Roman" panose="02020603050405020304" pitchFamily="18" charset="0"/>
                <a:cs typeface="Times New Roman" panose="02020603050405020304" pitchFamily="18" charset="0"/>
              </a:rPr>
              <a:t>) will </a:t>
            </a:r>
            <a:r>
              <a:rPr lang="en-US" sz="3200" dirty="0" err="1">
                <a:latin typeface="Times New Roman" panose="02020603050405020304" pitchFamily="18" charset="0"/>
                <a:cs typeface="Times New Roman" panose="02020603050405020304" pitchFamily="18" charset="0"/>
              </a:rPr>
              <a:t>wraped</a:t>
            </a:r>
            <a:r>
              <a:rPr lang="en-US" sz="3200" dirty="0">
                <a:latin typeface="Times New Roman" panose="02020603050405020304" pitchFamily="18" charset="0"/>
                <a:cs typeface="Times New Roman" panose="02020603050405020304" pitchFamily="18" charset="0"/>
              </a:rPr>
              <a:t> on </a:t>
            </a:r>
            <a:r>
              <a:rPr lang="en-US" sz="3200" dirty="0" err="1">
                <a:latin typeface="Times New Roman" panose="02020603050405020304" pitchFamily="18" charset="0"/>
                <a:cs typeface="Times New Roman" panose="02020603050405020304" pitchFamily="18" charset="0"/>
              </a:rPr>
              <a:t>nucleoplasmin</a:t>
            </a:r>
            <a:endParaRPr lang="en-US" sz="3200" dirty="0">
              <a:latin typeface="Times New Roman" panose="02020603050405020304" pitchFamily="18" charset="0"/>
              <a:cs typeface="Times New Roman" panose="02020603050405020304" pitchFamily="18" charset="0"/>
            </a:endParaRPr>
          </a:p>
          <a:p>
            <a:pPr lvl="2" algn="just"/>
            <a:r>
              <a:rPr lang="en-US" sz="3200" dirty="0">
                <a:latin typeface="Times New Roman" panose="02020603050405020304" pitchFamily="18" charset="0"/>
                <a:cs typeface="Times New Roman" panose="02020603050405020304" pitchFamily="18" charset="0"/>
              </a:rPr>
              <a:t>The </a:t>
            </a:r>
            <a:r>
              <a:rPr lang="en-US" sz="3200" dirty="0" err="1">
                <a:latin typeface="Times New Roman" panose="02020603050405020304" pitchFamily="18" charset="0"/>
                <a:cs typeface="Times New Roman" panose="02020603050405020304" pitchFamily="18" charset="0"/>
              </a:rPr>
              <a:t>nucleofilaments</a:t>
            </a:r>
            <a:r>
              <a:rPr lang="en-US" sz="3200" dirty="0">
                <a:latin typeface="Times New Roman" panose="02020603050405020304" pitchFamily="18" charset="0"/>
                <a:cs typeface="Times New Roman" panose="02020603050405020304" pitchFamily="18" charset="0"/>
              </a:rPr>
              <a:t> will in turn wrapped on the scaffolding proteins in the chromosomes.</a:t>
            </a:r>
          </a:p>
          <a:p>
            <a:pPr marL="914400" lvl="2" indent="0" algn="just">
              <a:buNone/>
            </a:pPr>
            <a:endParaRPr lang="en-US" sz="3200" dirty="0">
              <a:latin typeface="Times New Roman" panose="02020603050405020304" pitchFamily="18" charset="0"/>
              <a:cs typeface="Times New Roman" panose="02020603050405020304" pitchFamily="18" charset="0"/>
            </a:endParaRPr>
          </a:p>
          <a:p>
            <a:endParaRPr lang="en-US" sz="3200" dirty="0"/>
          </a:p>
          <a:p>
            <a:endParaRPr lang="en-US" sz="3200" dirty="0"/>
          </a:p>
        </p:txBody>
      </p:sp>
      <p:pic>
        <p:nvPicPr>
          <p:cNvPr id="7" name="Content Placeholder 6">
            <a:extLst>
              <a:ext uri="{FF2B5EF4-FFF2-40B4-BE49-F238E27FC236}">
                <a16:creationId xmlns:a16="http://schemas.microsoft.com/office/drawing/2014/main" id="{A494F718-CD4D-6CA5-F52D-3BCF19295ABC}"/>
              </a:ext>
            </a:extLst>
          </p:cNvPr>
          <p:cNvPicPr>
            <a:picLocks noGrp="1" noChangeAspect="1"/>
          </p:cNvPicPr>
          <p:nvPr>
            <p:ph sz="half" idx="2"/>
          </p:nvPr>
        </p:nvPicPr>
        <p:blipFill>
          <a:blip r:embed="rId2"/>
          <a:stretch>
            <a:fillRect/>
          </a:stretch>
        </p:blipFill>
        <p:spPr>
          <a:xfrm>
            <a:off x="4684294" y="513348"/>
            <a:ext cx="7379370" cy="5518857"/>
          </a:xfrm>
        </p:spPr>
      </p:pic>
    </p:spTree>
    <p:extLst>
      <p:ext uri="{BB962C8B-B14F-4D97-AF65-F5344CB8AC3E}">
        <p14:creationId xmlns:p14="http://schemas.microsoft.com/office/powerpoint/2010/main" val="37589641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F6716-9E79-462D-9DB0-939244B27FF2}"/>
              </a:ext>
            </a:extLst>
          </p:cNvPr>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          DNA WRAPING</a:t>
            </a:r>
          </a:p>
        </p:txBody>
      </p:sp>
      <p:pic>
        <p:nvPicPr>
          <p:cNvPr id="4" name="DNA Replication Animation - Super EASY">
            <a:hlinkClick r:id="" action="ppaction://media"/>
            <a:extLst>
              <a:ext uri="{FF2B5EF4-FFF2-40B4-BE49-F238E27FC236}">
                <a16:creationId xmlns:a16="http://schemas.microsoft.com/office/drawing/2014/main" id="{44DB403D-8FB0-4105-9F07-7A5FC24E6C86}"/>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227263" y="1845081"/>
            <a:ext cx="7739062" cy="4351338"/>
          </a:xfrm>
        </p:spPr>
      </p:pic>
    </p:spTree>
    <p:extLst>
      <p:ext uri="{BB962C8B-B14F-4D97-AF65-F5344CB8AC3E}">
        <p14:creationId xmlns:p14="http://schemas.microsoft.com/office/powerpoint/2010/main" val="3472770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186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10E17F-93EB-47F3-9B53-4B19A8D4E7CC}"/>
              </a:ext>
            </a:extLst>
          </p:cNvPr>
          <p:cNvSpPr>
            <a:spLocks noGrp="1"/>
          </p:cNvSpPr>
          <p:nvPr>
            <p:ph idx="1"/>
          </p:nvPr>
        </p:nvSpPr>
        <p:spPr>
          <a:xfrm>
            <a:off x="806669" y="438261"/>
            <a:ext cx="10515600" cy="5994070"/>
          </a:xfrm>
        </p:spPr>
        <p:txBody>
          <a:bodyPr>
            <a:normAutofit/>
          </a:bodyPr>
          <a:lstStyle/>
          <a:p>
            <a:r>
              <a:rPr lang="en-US" sz="3200" b="1" dirty="0">
                <a:latin typeface="Times New Roman" panose="02020603050405020304" pitchFamily="18" charset="0"/>
                <a:cs typeface="Times New Roman" panose="02020603050405020304" pitchFamily="18" charset="0"/>
              </a:rPr>
              <a:t>Introduction</a:t>
            </a:r>
          </a:p>
          <a:p>
            <a:r>
              <a:rPr lang="en-US" sz="3200" dirty="0">
                <a:latin typeface="Times New Roman" panose="02020603050405020304" pitchFamily="18" charset="0"/>
                <a:cs typeface="Times New Roman" panose="02020603050405020304" pitchFamily="18" charset="0"/>
              </a:rPr>
              <a:t>All the life </a:t>
            </a:r>
            <a:r>
              <a:rPr lang="en-US" sz="3200" dirty="0" err="1">
                <a:latin typeface="Times New Roman" panose="02020603050405020304" pitchFamily="18" charset="0"/>
                <a:cs typeface="Times New Roman" panose="02020603050405020304" pitchFamily="18" charset="0"/>
              </a:rPr>
              <a:t>programme</a:t>
            </a:r>
            <a:r>
              <a:rPr lang="en-US" sz="3200" dirty="0">
                <a:latin typeface="Times New Roman" panose="02020603050405020304" pitchFamily="18" charset="0"/>
                <a:cs typeface="Times New Roman" panose="02020603050405020304" pitchFamily="18" charset="0"/>
              </a:rPr>
              <a:t> is stored in the DNA </a:t>
            </a:r>
          </a:p>
          <a:p>
            <a:r>
              <a:rPr lang="en-US" sz="3200" dirty="0">
                <a:latin typeface="Times New Roman" panose="02020603050405020304" pitchFamily="18" charset="0"/>
                <a:cs typeface="Times New Roman" panose="02020603050405020304" pitchFamily="18" charset="0"/>
              </a:rPr>
              <a:t>For example, why a Monkey is different from you, is because  it has different DNA from you.</a:t>
            </a:r>
          </a:p>
          <a:p>
            <a:r>
              <a:rPr lang="en-US" sz="3200" dirty="0">
                <a:latin typeface="Times New Roman" panose="02020603050405020304" pitchFamily="18" charset="0"/>
                <a:cs typeface="Times New Roman" panose="02020603050405020304" pitchFamily="18" charset="0"/>
              </a:rPr>
              <a:t>Basically, in fertilized ovum, all the genetic materials which is present over there has all the complete </a:t>
            </a:r>
            <a:r>
              <a:rPr lang="en-US" sz="3200" dirty="0" err="1">
                <a:latin typeface="Times New Roman" panose="02020603050405020304" pitchFamily="18" charset="0"/>
                <a:cs typeface="Times New Roman" panose="02020603050405020304" pitchFamily="18" charset="0"/>
              </a:rPr>
              <a:t>programme</a:t>
            </a:r>
            <a:r>
              <a:rPr lang="en-US" sz="3200" dirty="0">
                <a:latin typeface="Times New Roman" panose="02020603050405020304" pitchFamily="18" charset="0"/>
                <a:cs typeface="Times New Roman" panose="02020603050405020304" pitchFamily="18" charset="0"/>
              </a:rPr>
              <a:t> to make structurally &amp; functionally complete organism.</a:t>
            </a:r>
          </a:p>
          <a:p>
            <a:r>
              <a:rPr lang="en-US" sz="3200" dirty="0">
                <a:latin typeface="Times New Roman" panose="02020603050405020304" pitchFamily="18" charset="0"/>
                <a:cs typeface="Times New Roman" panose="02020603050405020304" pitchFamily="18" charset="0"/>
              </a:rPr>
              <a:t>Therefore, the master plan of life for every organism is present in DNA.</a:t>
            </a:r>
          </a:p>
        </p:txBody>
      </p:sp>
    </p:spTree>
    <p:extLst>
      <p:ext uri="{BB962C8B-B14F-4D97-AF65-F5344CB8AC3E}">
        <p14:creationId xmlns:p14="http://schemas.microsoft.com/office/powerpoint/2010/main" val="4280688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FE114-BB4D-4B0F-8D60-93A08AB41867}"/>
              </a:ext>
            </a:extLst>
          </p:cNvPr>
          <p:cNvSpPr>
            <a:spLocks noGrp="1"/>
          </p:cNvSpPr>
          <p:nvPr>
            <p:ph type="title"/>
          </p:nvPr>
        </p:nvSpPr>
        <p:spPr/>
        <p:txBody>
          <a:bodyPr/>
          <a:lstStyle/>
          <a:p>
            <a:pPr algn="ctr"/>
            <a:r>
              <a:rPr lang="en-US" b="1" dirty="0">
                <a:latin typeface="Times New Roman" panose="02020603050405020304" pitchFamily="18" charset="0"/>
                <a:cs typeface="Times New Roman" panose="02020603050405020304" pitchFamily="18" charset="0"/>
              </a:rPr>
              <a:t>DNA Replication</a:t>
            </a:r>
          </a:p>
        </p:txBody>
      </p:sp>
      <p:sp>
        <p:nvSpPr>
          <p:cNvPr id="3" name="Content Placeholder 2">
            <a:extLst>
              <a:ext uri="{FF2B5EF4-FFF2-40B4-BE49-F238E27FC236}">
                <a16:creationId xmlns:a16="http://schemas.microsoft.com/office/drawing/2014/main" id="{C978756D-E4EF-4E78-B9E8-D74B1AF414F8}"/>
              </a:ext>
            </a:extLst>
          </p:cNvPr>
          <p:cNvSpPr>
            <a:spLocks noGrp="1"/>
          </p:cNvSpPr>
          <p:nvPr>
            <p:ph idx="1"/>
          </p:nvPr>
        </p:nvSpPr>
        <p:spPr/>
        <p:txBody>
          <a:bodyPr>
            <a:normAutofit fontScale="92500" lnSpcReduction="20000"/>
          </a:bodyPr>
          <a:lstStyle/>
          <a:p>
            <a:pPr algn="just"/>
            <a:r>
              <a:rPr lang="en-US" dirty="0">
                <a:latin typeface="Times New Roman" panose="02020603050405020304" pitchFamily="18" charset="0"/>
                <a:cs typeface="Times New Roman" panose="02020603050405020304" pitchFamily="18" charset="0"/>
              </a:rPr>
              <a:t>All the somatic cell in a person have same genetic material, same number and type of genes.</a:t>
            </a:r>
          </a:p>
          <a:p>
            <a:pPr algn="just"/>
            <a:r>
              <a:rPr lang="en-US" dirty="0">
                <a:latin typeface="Times New Roman" panose="02020603050405020304" pitchFamily="18" charset="0"/>
                <a:cs typeface="Times New Roman" panose="02020603050405020304" pitchFamily="18" charset="0"/>
              </a:rPr>
              <a:t>Now, if all the somatic cells have the same genetic material and type of gene, why  is hepatocyte functionally and structurally different from nerve cells or skin cells?</a:t>
            </a:r>
          </a:p>
          <a:p>
            <a:pPr algn="just"/>
            <a:r>
              <a:rPr lang="en-US" dirty="0">
                <a:latin typeface="Times New Roman" panose="02020603050405020304" pitchFamily="18" charset="0"/>
                <a:cs typeface="Times New Roman" panose="02020603050405020304" pitchFamily="18" charset="0"/>
              </a:rPr>
              <a:t>This is because, in different cells, the gene that are expressing are different.</a:t>
            </a:r>
          </a:p>
          <a:p>
            <a:pPr algn="just"/>
            <a:r>
              <a:rPr lang="en-US" dirty="0">
                <a:latin typeface="Times New Roman" panose="02020603050405020304" pitchFamily="18" charset="0"/>
                <a:cs typeface="Times New Roman" panose="02020603050405020304" pitchFamily="18" charset="0"/>
              </a:rPr>
              <a:t>For example, the gene for making keratin in hair follicle is expressed while the gene for making insulin is not even though it’s present. However, in the beta cells of pancreas, the gene for making insulin is expressing even though there are gene for making keratin but it’s not expressed.</a:t>
            </a:r>
          </a:p>
          <a:p>
            <a:pPr algn="just"/>
            <a:r>
              <a:rPr lang="en-US" dirty="0">
                <a:latin typeface="Times New Roman" panose="02020603050405020304" pitchFamily="18" charset="0"/>
                <a:cs typeface="Times New Roman" panose="02020603050405020304" pitchFamily="18" charset="0"/>
              </a:rPr>
              <a:t>This means that different cell will make different type of messenger RNA and that means different structural &amp; functional protein.</a:t>
            </a:r>
          </a:p>
          <a:p>
            <a:pPr algn="just"/>
            <a:r>
              <a:rPr lang="en-US" dirty="0">
                <a:latin typeface="Times New Roman" panose="02020603050405020304" pitchFamily="18" charset="0"/>
                <a:cs typeface="Times New Roman" panose="02020603050405020304" pitchFamily="18" charset="0"/>
              </a:rPr>
              <a:t>Therefore, different cells will have different structure and function. </a:t>
            </a:r>
          </a:p>
        </p:txBody>
      </p:sp>
    </p:spTree>
    <p:extLst>
      <p:ext uri="{BB962C8B-B14F-4D97-AF65-F5344CB8AC3E}">
        <p14:creationId xmlns:p14="http://schemas.microsoft.com/office/powerpoint/2010/main" val="14873477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03467" y="449180"/>
            <a:ext cx="5736336" cy="5886060"/>
          </a:xfrm>
        </p:spPr>
        <p:txBody>
          <a:bodyPr>
            <a:noAutofit/>
          </a:bodyPr>
          <a:lstStyle/>
          <a:p>
            <a:r>
              <a:rPr lang="en-US" sz="4800" b="1" dirty="0">
                <a:latin typeface="Times New Roman" panose="02020603050405020304" pitchFamily="18" charset="0"/>
                <a:cs typeface="Times New Roman" panose="02020603050405020304" pitchFamily="18" charset="0"/>
              </a:rPr>
              <a:t>DNA Replication…</a:t>
            </a:r>
            <a:endParaRPr lang="en-US" sz="3200" b="1" dirty="0">
              <a:latin typeface="Times New Roman" pitchFamily="18" charset="0"/>
              <a:cs typeface="Times New Roman" pitchFamily="18" charset="0"/>
            </a:endParaRPr>
          </a:p>
          <a:p>
            <a:r>
              <a:rPr lang="en-US" sz="3200" dirty="0">
                <a:latin typeface="Times New Roman" pitchFamily="18" charset="0"/>
                <a:cs typeface="Times New Roman" pitchFamily="18" charset="0"/>
              </a:rPr>
              <a:t>DNA replication is the process by which a cell makes an identical copy of its DNA. </a:t>
            </a:r>
          </a:p>
          <a:p>
            <a:r>
              <a:rPr lang="en-US" sz="3200" dirty="0">
                <a:latin typeface="Times New Roman" pitchFamily="18" charset="0"/>
                <a:cs typeface="Times New Roman" pitchFamily="18" charset="0"/>
              </a:rPr>
              <a:t>It is a vital process that occurs before cell division and ensures the accurate transmission of genetic information.</a:t>
            </a:r>
          </a:p>
          <a:p>
            <a:r>
              <a:rPr lang="en-US" sz="3200" dirty="0">
                <a:solidFill>
                  <a:srgbClr val="000000"/>
                </a:solidFill>
                <a:latin typeface="Times New Roman" panose="02020603050405020304" pitchFamily="18" charset="0"/>
                <a:cs typeface="Times New Roman" panose="02020603050405020304" pitchFamily="18" charset="0"/>
              </a:rPr>
              <a:t>Replication involves making two new molecules of “daughter” DNA from one molecule of “parent” DNA.</a:t>
            </a:r>
            <a:endParaRPr lang="en-US" sz="3200" dirty="0">
              <a:latin typeface="Times New Roman" panose="02020603050405020304" pitchFamily="18" charset="0"/>
              <a:cs typeface="Times New Roman" panose="02020603050405020304" pitchFamily="18" charset="0"/>
            </a:endParaRPr>
          </a:p>
          <a:p>
            <a:pPr marL="0" indent="0">
              <a:buNone/>
            </a:pPr>
            <a:endParaRPr lang="en-US" sz="3200" dirty="0"/>
          </a:p>
          <a:p>
            <a:endParaRPr lang="en-US" sz="3200" dirty="0"/>
          </a:p>
        </p:txBody>
      </p:sp>
      <p:pic>
        <p:nvPicPr>
          <p:cNvPr id="5" name="Content Placeholder 4">
            <a:extLst>
              <a:ext uri="{FF2B5EF4-FFF2-40B4-BE49-F238E27FC236}">
                <a16:creationId xmlns:a16="http://schemas.microsoft.com/office/drawing/2014/main" id="{8F80FC6D-3883-4813-82B0-3194F646E3F9}"/>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54496" y="1993392"/>
            <a:ext cx="5797296" cy="3287245"/>
          </a:xfrm>
          <a:prstGeom prst="rect">
            <a:avLst/>
          </a:prstGeom>
        </p:spPr>
      </p:pic>
    </p:spTree>
    <p:extLst>
      <p:ext uri="{BB962C8B-B14F-4D97-AF65-F5344CB8AC3E}">
        <p14:creationId xmlns:p14="http://schemas.microsoft.com/office/powerpoint/2010/main" val="10323256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DNA Replication…</a:t>
            </a:r>
            <a:endParaRPr lang="en-US" b="1" dirty="0"/>
          </a:p>
        </p:txBody>
      </p:sp>
      <p:sp>
        <p:nvSpPr>
          <p:cNvPr id="3" name="Content Placeholder 2"/>
          <p:cNvSpPr>
            <a:spLocks noGrp="1"/>
          </p:cNvSpPr>
          <p:nvPr>
            <p:ph idx="1"/>
          </p:nvPr>
        </p:nvSpPr>
        <p:spPr>
          <a:xfrm>
            <a:off x="705850" y="1825625"/>
            <a:ext cx="11032958" cy="4351338"/>
          </a:xfrm>
        </p:spPr>
        <p:txBody>
          <a:bodyPr>
            <a:normAutofit/>
          </a:bodyPr>
          <a:lstStyle/>
          <a:p>
            <a:pPr algn="just"/>
            <a:r>
              <a:rPr lang="en-US" sz="3200" b="1" dirty="0">
                <a:latin typeface="Times New Roman" pitchFamily="18" charset="0"/>
                <a:cs typeface="Times New Roman" pitchFamily="18" charset="0"/>
              </a:rPr>
              <a:t>DNA replication is essential for various biological processes: </a:t>
            </a:r>
          </a:p>
          <a:p>
            <a:pPr algn="just"/>
            <a:r>
              <a:rPr lang="en-US" sz="3200" dirty="0">
                <a:latin typeface="Times New Roman" pitchFamily="18" charset="0"/>
                <a:cs typeface="Times New Roman" pitchFamily="18" charset="0"/>
              </a:rPr>
              <a:t>Cell Division: Each new cell needs a complete set of DNA to function properly and carry out its specific functions.</a:t>
            </a:r>
          </a:p>
          <a:p>
            <a:pPr algn="just"/>
            <a:r>
              <a:rPr lang="en-US" sz="3200" dirty="0">
                <a:latin typeface="Times New Roman" pitchFamily="18" charset="0"/>
                <a:cs typeface="Times New Roman" pitchFamily="18" charset="0"/>
              </a:rPr>
              <a:t>Growth and Development: DNA replication allows organisms to grow, develop, and replace old or damaged cells.</a:t>
            </a:r>
          </a:p>
          <a:p>
            <a:pPr algn="just"/>
            <a:r>
              <a:rPr lang="en-US" sz="3200" dirty="0">
                <a:latin typeface="Times New Roman" pitchFamily="18" charset="0"/>
                <a:cs typeface="Times New Roman" pitchFamily="18" charset="0"/>
              </a:rPr>
              <a:t>Inheritance: DNA replication ensures the transmission of genetic information from parents to offspring</a:t>
            </a:r>
            <a:r>
              <a:rPr lang="en-US" dirty="0"/>
              <a:t>.</a:t>
            </a:r>
          </a:p>
        </p:txBody>
      </p:sp>
    </p:spTree>
    <p:extLst>
      <p:ext uri="{BB962C8B-B14F-4D97-AF65-F5344CB8AC3E}">
        <p14:creationId xmlns:p14="http://schemas.microsoft.com/office/powerpoint/2010/main" val="41201979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0496" y="83748"/>
            <a:ext cx="10515600" cy="958990"/>
          </a:xfrm>
        </p:spPr>
        <p:txBody>
          <a:bodyPr>
            <a:normAutofit/>
          </a:bodyPr>
          <a:lstStyle/>
          <a:p>
            <a:r>
              <a:rPr lang="en-US" sz="3600" b="1" dirty="0">
                <a:latin typeface="Times New Roman" pitchFamily="18" charset="0"/>
                <a:cs typeface="Times New Roman" pitchFamily="18" charset="0"/>
              </a:rPr>
              <a:t>Steps of DNA Replication</a:t>
            </a:r>
          </a:p>
        </p:txBody>
      </p:sp>
      <p:sp>
        <p:nvSpPr>
          <p:cNvPr id="3" name="Content Placeholder 2"/>
          <p:cNvSpPr>
            <a:spLocks noGrp="1"/>
          </p:cNvSpPr>
          <p:nvPr>
            <p:ph idx="1"/>
          </p:nvPr>
        </p:nvSpPr>
        <p:spPr>
          <a:xfrm>
            <a:off x="208547" y="1007766"/>
            <a:ext cx="11145253" cy="5633666"/>
          </a:xfrm>
        </p:spPr>
        <p:txBody>
          <a:bodyPr>
            <a:noAutofit/>
          </a:bodyPr>
          <a:lstStyle/>
          <a:p>
            <a:pPr marL="0" indent="0" algn="just">
              <a:buNone/>
            </a:pPr>
            <a:r>
              <a:rPr lang="en-US" dirty="0">
                <a:latin typeface="Times New Roman" pitchFamily="18" charset="0"/>
                <a:cs typeface="Times New Roman" pitchFamily="18" charset="0"/>
              </a:rPr>
              <a:t>DNA replication involves several steps:</a:t>
            </a:r>
          </a:p>
          <a:p>
            <a:pPr algn="just"/>
            <a:r>
              <a:rPr lang="en-US" b="1" dirty="0">
                <a:latin typeface="Times New Roman" pitchFamily="18" charset="0"/>
                <a:cs typeface="Times New Roman" pitchFamily="18" charset="0"/>
              </a:rPr>
              <a:t>Unwinding:</a:t>
            </a:r>
            <a:r>
              <a:rPr lang="en-US" dirty="0">
                <a:latin typeface="Times New Roman" pitchFamily="18" charset="0"/>
                <a:cs typeface="Times New Roman" pitchFamily="18" charset="0"/>
              </a:rPr>
              <a:t> The double-stranded DNA molecule unwinds, separating the two strands.</a:t>
            </a:r>
          </a:p>
          <a:p>
            <a:pPr algn="just"/>
            <a:r>
              <a:rPr lang="en-US" b="1" dirty="0">
                <a:latin typeface="Times New Roman" pitchFamily="18" charset="0"/>
                <a:cs typeface="Times New Roman" pitchFamily="18" charset="0"/>
              </a:rPr>
              <a:t>Separation:</a:t>
            </a:r>
            <a:r>
              <a:rPr lang="en-US" dirty="0">
                <a:latin typeface="Times New Roman" pitchFamily="18" charset="0"/>
                <a:cs typeface="Times New Roman" pitchFamily="18" charset="0"/>
              </a:rPr>
              <a:t> Enzymes break the hydrogen bonds between the base pairs, resulting in the separation of the two DNA strands.</a:t>
            </a:r>
          </a:p>
          <a:p>
            <a:pPr algn="just"/>
            <a:r>
              <a:rPr lang="en-US" b="1" dirty="0">
                <a:latin typeface="Times New Roman" pitchFamily="18" charset="0"/>
                <a:cs typeface="Times New Roman" pitchFamily="18" charset="0"/>
              </a:rPr>
              <a:t>Base Pairing</a:t>
            </a:r>
            <a:r>
              <a:rPr lang="en-US" dirty="0">
                <a:latin typeface="Times New Roman" pitchFamily="18" charset="0"/>
                <a:cs typeface="Times New Roman" pitchFamily="18" charset="0"/>
              </a:rPr>
              <a:t>: Free nucleotides in the cell’s nucleus pair up with the exposed bases on each DNA strand, following the complementary base pairing rules (A with T, C with G).</a:t>
            </a:r>
          </a:p>
          <a:p>
            <a:pPr algn="just"/>
            <a:r>
              <a:rPr lang="en-US" b="1" dirty="0">
                <a:latin typeface="Times New Roman" pitchFamily="18" charset="0"/>
                <a:cs typeface="Times New Roman" pitchFamily="18" charset="0"/>
              </a:rPr>
              <a:t>Formation of New Strands</a:t>
            </a:r>
            <a:r>
              <a:rPr lang="en-US" dirty="0">
                <a:latin typeface="Times New Roman" pitchFamily="18" charset="0"/>
                <a:cs typeface="Times New Roman" pitchFamily="18" charset="0"/>
              </a:rPr>
              <a:t>: Enzymes called DNA polymerases add nucleotides to each exposed DNA strand, creating two new complementary strands.</a:t>
            </a:r>
          </a:p>
          <a:p>
            <a:pPr algn="just"/>
            <a:r>
              <a:rPr lang="en-US" b="1" dirty="0">
                <a:latin typeface="Times New Roman" pitchFamily="18" charset="0"/>
                <a:cs typeface="Times New Roman" pitchFamily="18" charset="0"/>
              </a:rPr>
              <a:t>Proofreading and Repair</a:t>
            </a:r>
            <a:r>
              <a:rPr lang="en-US" dirty="0">
                <a:latin typeface="Times New Roman" pitchFamily="18" charset="0"/>
                <a:cs typeface="Times New Roman" pitchFamily="18" charset="0"/>
              </a:rPr>
              <a:t>: Enzymes check for errors and repair any mistakes in the newly synthesized DNA strands.</a:t>
            </a:r>
          </a:p>
          <a:p>
            <a:pPr marL="0" indent="0" algn="just">
              <a:buNone/>
            </a:pPr>
            <a:endParaRPr lang="en-US" dirty="0"/>
          </a:p>
        </p:txBody>
      </p:sp>
    </p:spTree>
    <p:extLst>
      <p:ext uri="{BB962C8B-B14F-4D97-AF65-F5344CB8AC3E}">
        <p14:creationId xmlns:p14="http://schemas.microsoft.com/office/powerpoint/2010/main" val="34647230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a:latin typeface="Times New Roman" pitchFamily="18" charset="0"/>
                <a:cs typeface="Times New Roman" panose="02020603050405020304" pitchFamily="18" charset="0"/>
              </a:rPr>
              <a:t>DNA Replication</a:t>
            </a:r>
          </a:p>
        </p:txBody>
      </p:sp>
      <p:sp>
        <p:nvSpPr>
          <p:cNvPr id="3" name="Content Placeholder 2"/>
          <p:cNvSpPr>
            <a:spLocks noGrp="1"/>
          </p:cNvSpPr>
          <p:nvPr>
            <p:ph sz="half" idx="1"/>
          </p:nvPr>
        </p:nvSpPr>
        <p:spPr/>
        <p:txBody>
          <a:bodyPr/>
          <a:lstStyle/>
          <a:p>
            <a:pPr algn="just"/>
            <a:r>
              <a:rPr lang="en-US" dirty="0">
                <a:latin typeface="Times New Roman" panose="02020603050405020304" pitchFamily="18" charset="0"/>
                <a:cs typeface="Times New Roman" panose="02020603050405020304" pitchFamily="18" charset="0"/>
              </a:rPr>
              <a:t>Process which doubles the amount of DNA during the S phase of interphase in the cell cycle.</a:t>
            </a:r>
          </a:p>
          <a:p>
            <a:pPr algn="just"/>
            <a:r>
              <a:rPr lang="en-US" dirty="0">
                <a:latin typeface="Times New Roman" panose="02020603050405020304" pitchFamily="18" charset="0"/>
                <a:cs typeface="Times New Roman" panose="02020603050405020304" pitchFamily="18" charset="0"/>
              </a:rPr>
              <a:t>Hydrogen bond between bases are easily broken</a:t>
            </a:r>
          </a:p>
          <a:p>
            <a:pPr algn="just"/>
            <a:r>
              <a:rPr lang="en-US" dirty="0">
                <a:latin typeface="Times New Roman" panose="02020603050405020304" pitchFamily="18" charset="0"/>
                <a:cs typeface="Times New Roman" panose="02020603050405020304" pitchFamily="18" charset="0"/>
              </a:rPr>
              <a:t>Each single strand then serves as template for new strand.</a:t>
            </a:r>
          </a:p>
          <a:p>
            <a:pPr algn="just"/>
            <a:r>
              <a:rPr lang="en-US" dirty="0">
                <a:latin typeface="Times New Roman" panose="02020603050405020304" pitchFamily="18" charset="0"/>
                <a:cs typeface="Times New Roman" panose="02020603050405020304" pitchFamily="18" charset="0"/>
              </a:rPr>
              <a:t>This type of replication is semi-conservative.</a:t>
            </a:r>
          </a:p>
          <a:p>
            <a:endParaRPr lang="en-US" dirty="0"/>
          </a:p>
        </p:txBody>
      </p:sp>
      <p:pic>
        <p:nvPicPr>
          <p:cNvPr id="5" name="Content Placeholder 4"/>
          <p:cNvPicPr>
            <a:picLocks noGrp="1" noChangeAspect="1"/>
          </p:cNvPicPr>
          <p:nvPr>
            <p:ph sz="half" idx="2"/>
          </p:nvPr>
        </p:nvPicPr>
        <p:blipFill>
          <a:blip r:embed="rId2"/>
          <a:stretch>
            <a:fillRect/>
          </a:stretch>
        </p:blipFill>
        <p:spPr>
          <a:xfrm>
            <a:off x="7104888" y="1865376"/>
            <a:ext cx="2889504" cy="4379976"/>
          </a:xfrm>
          <a:prstGeom prst="rect">
            <a:avLst/>
          </a:prstGeom>
        </p:spPr>
      </p:pic>
    </p:spTree>
    <p:extLst>
      <p:ext uri="{BB962C8B-B14F-4D97-AF65-F5344CB8AC3E}">
        <p14:creationId xmlns:p14="http://schemas.microsoft.com/office/powerpoint/2010/main" val="7804335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Times New Roman" panose="02020603050405020304" pitchFamily="18" charset="0"/>
                <a:cs typeface="Times New Roman" panose="02020603050405020304" pitchFamily="18" charset="0"/>
              </a:rPr>
              <a:t>DNA Replication</a:t>
            </a:r>
          </a:p>
        </p:txBody>
      </p:sp>
      <p:sp>
        <p:nvSpPr>
          <p:cNvPr id="3" name="Content Placeholder 2"/>
          <p:cNvSpPr>
            <a:spLocks noGrp="1"/>
          </p:cNvSpPr>
          <p:nvPr>
            <p:ph idx="1"/>
          </p:nvPr>
        </p:nvSpPr>
        <p:spPr>
          <a:xfrm>
            <a:off x="995544" y="1617617"/>
            <a:ext cx="5013370" cy="3777622"/>
          </a:xfrm>
        </p:spPr>
        <p:txBody>
          <a:bodyPr>
            <a:normAutofit fontScale="92500" lnSpcReduction="10000"/>
          </a:bodyPr>
          <a:lstStyle/>
          <a:p>
            <a:pPr algn="just"/>
            <a:r>
              <a:rPr lang="en-US" sz="3200" dirty="0">
                <a:latin typeface="Times New Roman" panose="02020603050405020304" pitchFamily="18" charset="0"/>
                <a:cs typeface="Times New Roman" panose="02020603050405020304" pitchFamily="18" charset="0"/>
              </a:rPr>
              <a:t>Free nucleotides (C’s ,G’s  A’s and T’s floating in the nucleus) pair up with their matches on the template strands.</a:t>
            </a:r>
          </a:p>
          <a:p>
            <a:pPr algn="just"/>
            <a:r>
              <a:rPr lang="en-US" sz="3200" dirty="0">
                <a:latin typeface="Times New Roman" panose="02020603050405020304" pitchFamily="18" charset="0"/>
                <a:cs typeface="Times New Roman" panose="02020603050405020304" pitchFamily="18" charset="0"/>
              </a:rPr>
              <a:t>Hydrogen bonds are reformed between the old template strands and the newly attached nucleotides.</a:t>
            </a:r>
          </a:p>
        </p:txBody>
      </p:sp>
      <p:pic>
        <p:nvPicPr>
          <p:cNvPr id="4" name="Picture 3"/>
          <p:cNvPicPr>
            <a:picLocks noChangeAspect="1"/>
          </p:cNvPicPr>
          <p:nvPr/>
        </p:nvPicPr>
        <p:blipFill>
          <a:blip r:embed="rId2"/>
          <a:stretch>
            <a:fillRect/>
          </a:stretch>
        </p:blipFill>
        <p:spPr>
          <a:xfrm>
            <a:off x="7373956" y="1692729"/>
            <a:ext cx="2765613" cy="3777622"/>
          </a:xfrm>
          <a:prstGeom prst="rect">
            <a:avLst/>
          </a:prstGeom>
        </p:spPr>
      </p:pic>
      <p:sp>
        <p:nvSpPr>
          <p:cNvPr id="5" name="Date Placeholder 4"/>
          <p:cNvSpPr>
            <a:spLocks noGrp="1"/>
          </p:cNvSpPr>
          <p:nvPr>
            <p:ph type="dt" sz="half" idx="10"/>
          </p:nvPr>
        </p:nvSpPr>
        <p:spPr/>
        <p:txBody>
          <a:bodyPr/>
          <a:lstStyle/>
          <a:p>
            <a:fld id="{7A3D20E4-952F-4408-98E6-8C23E95354D6}" type="datetime1">
              <a:rPr lang="en-US" smtClean="0"/>
              <a:t>2/27/2025</a:t>
            </a:fld>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25</a:t>
            </a:fld>
            <a:endParaRPr lang="en-US" dirty="0"/>
          </a:p>
        </p:txBody>
      </p:sp>
    </p:spTree>
    <p:extLst>
      <p:ext uri="{BB962C8B-B14F-4D97-AF65-F5344CB8AC3E}">
        <p14:creationId xmlns:p14="http://schemas.microsoft.com/office/powerpoint/2010/main" val="6602775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008AF7-1C97-4377-BB68-FA1C598C680C}"/>
              </a:ext>
            </a:extLst>
          </p:cNvPr>
          <p:cNvSpPr>
            <a:spLocks noGrp="1"/>
          </p:cNvSpPr>
          <p:nvPr>
            <p:ph idx="1"/>
          </p:nvPr>
        </p:nvSpPr>
        <p:spPr>
          <a:xfrm>
            <a:off x="753035" y="672353"/>
            <a:ext cx="5701553" cy="5504610"/>
          </a:xfrm>
        </p:spPr>
        <p:txBody>
          <a:bodyPr>
            <a:normAutofit lnSpcReduction="10000"/>
          </a:bodyPr>
          <a:lstStyle/>
          <a:p>
            <a:pPr algn="just"/>
            <a:r>
              <a:rPr lang="en-US" b="1" dirty="0">
                <a:latin typeface="Times New Roman" panose="02020603050405020304" pitchFamily="18" charset="0"/>
                <a:cs typeface="Times New Roman" panose="02020603050405020304" pitchFamily="18" charset="0"/>
              </a:rPr>
              <a:t>DNA Replication…</a:t>
            </a:r>
          </a:p>
          <a:p>
            <a:pPr algn="just"/>
            <a:r>
              <a:rPr lang="en-US" dirty="0">
                <a:latin typeface="Times New Roman" panose="02020603050405020304" pitchFamily="18" charset="0"/>
                <a:cs typeface="Times New Roman" panose="02020603050405020304" pitchFamily="18" charset="0"/>
              </a:rPr>
              <a:t>Replication usually will start at A=T,  A=T (</a:t>
            </a:r>
            <a:r>
              <a:rPr lang="en-US" dirty="0" err="1">
                <a:latin typeface="Times New Roman" panose="02020603050405020304" pitchFamily="18" charset="0"/>
                <a:cs typeface="Times New Roman" panose="02020603050405020304" pitchFamily="18" charset="0"/>
              </a:rPr>
              <a:t>a.k.a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Consensors</a:t>
            </a:r>
            <a:r>
              <a:rPr lang="en-US" dirty="0">
                <a:latin typeface="Times New Roman" panose="02020603050405020304" pitchFamily="18" charset="0"/>
                <a:cs typeface="Times New Roman" panose="02020603050405020304" pitchFamily="18" charset="0"/>
              </a:rPr>
              <a:t> or Origin of replication on the DNA molecule.</a:t>
            </a:r>
          </a:p>
          <a:p>
            <a:pPr algn="just"/>
            <a:r>
              <a:rPr lang="en-US" dirty="0">
                <a:latin typeface="Times New Roman" panose="02020603050405020304" pitchFamily="18" charset="0"/>
                <a:cs typeface="Times New Roman" panose="02020603050405020304" pitchFamily="18" charset="0"/>
              </a:rPr>
              <a:t>This is done by the “</a:t>
            </a:r>
            <a:r>
              <a:rPr lang="en-US" dirty="0" err="1">
                <a:latin typeface="Times New Roman" panose="02020603050405020304" pitchFamily="18" charset="0"/>
                <a:cs typeface="Times New Roman" panose="02020603050405020304" pitchFamily="18" charset="0"/>
              </a:rPr>
              <a:t>Dna</a:t>
            </a:r>
            <a:r>
              <a:rPr lang="en-US" dirty="0">
                <a:latin typeface="Times New Roman" panose="02020603050405020304" pitchFamily="18" charset="0"/>
                <a:cs typeface="Times New Roman" panose="02020603050405020304" pitchFamily="18" charset="0"/>
              </a:rPr>
              <a:t> A” protein that identifies the A=T rich areas and binds to the DNA strands thereby pulling them apart to open the strands apart forming replication </a:t>
            </a:r>
            <a:r>
              <a:rPr lang="en-US" dirty="0" err="1">
                <a:latin typeface="Times New Roman" panose="02020603050405020304" pitchFamily="18" charset="0"/>
                <a:cs typeface="Times New Roman" panose="02020603050405020304" pitchFamily="18" charset="0"/>
              </a:rPr>
              <a:t>Bubles</a:t>
            </a:r>
            <a:r>
              <a:rPr lang="en-US" dirty="0">
                <a:latin typeface="Times New Roman" panose="02020603050405020304" pitchFamily="18" charset="0"/>
                <a:cs typeface="Times New Roman" panose="02020603050405020304" pitchFamily="18" charset="0"/>
              </a:rPr>
              <a:t>.</a:t>
            </a:r>
          </a:p>
          <a:p>
            <a:pPr algn="just"/>
            <a:r>
              <a:rPr lang="en-US" dirty="0">
                <a:latin typeface="Times New Roman" panose="02020603050405020304" pitchFamily="18" charset="0"/>
                <a:cs typeface="Times New Roman" panose="02020603050405020304" pitchFamily="18" charset="0"/>
              </a:rPr>
              <a:t>NB, Bacteria's have one region of replication while human has linear chromosomes with multiple region of replication.</a:t>
            </a:r>
          </a:p>
        </p:txBody>
      </p:sp>
      <p:pic>
        <p:nvPicPr>
          <p:cNvPr id="4" name="Content Placeholder 4">
            <a:extLst>
              <a:ext uri="{FF2B5EF4-FFF2-40B4-BE49-F238E27FC236}">
                <a16:creationId xmlns:a16="http://schemas.microsoft.com/office/drawing/2014/main" id="{1A0D3E90-7482-4D0F-9992-FAA0BC151F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9274" y="996696"/>
            <a:ext cx="5233374" cy="5099585"/>
          </a:xfrm>
          <a:prstGeom prst="rect">
            <a:avLst/>
          </a:prstGeom>
        </p:spPr>
      </p:pic>
    </p:spTree>
    <p:extLst>
      <p:ext uri="{BB962C8B-B14F-4D97-AF65-F5344CB8AC3E}">
        <p14:creationId xmlns:p14="http://schemas.microsoft.com/office/powerpoint/2010/main" val="19420880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F306696-D96D-4860-9DE3-1EE6DFD3CF1B}"/>
              </a:ext>
            </a:extLst>
          </p:cNvPr>
          <p:cNvSpPr>
            <a:spLocks noGrp="1"/>
          </p:cNvSpPr>
          <p:nvPr>
            <p:ph idx="1"/>
          </p:nvPr>
        </p:nvSpPr>
        <p:spPr>
          <a:xfrm>
            <a:off x="542366" y="510988"/>
            <a:ext cx="5257800" cy="5665975"/>
          </a:xfrm>
        </p:spPr>
        <p:txBody>
          <a:bodyPr>
            <a:noAutofit/>
          </a:bodyPr>
          <a:lstStyle/>
          <a:p>
            <a:r>
              <a:rPr lang="en-US" sz="3200" b="1" dirty="0">
                <a:latin typeface="Times New Roman" panose="02020603050405020304" pitchFamily="18" charset="0"/>
                <a:cs typeface="Times New Roman" panose="02020603050405020304" pitchFamily="18" charset="0"/>
              </a:rPr>
              <a:t>DNA Replication…</a:t>
            </a:r>
            <a:endParaRPr lang="en-US" sz="3200" b="1" i="0" dirty="0">
              <a:solidFill>
                <a:srgbClr val="000000"/>
              </a:solidFill>
              <a:effectLst/>
              <a:latin typeface="Times New Roman" panose="02020603050405020304" pitchFamily="18" charset="0"/>
              <a:cs typeface="Times New Roman" panose="02020603050405020304" pitchFamily="18" charset="0"/>
            </a:endParaRPr>
          </a:p>
          <a:p>
            <a:r>
              <a:rPr lang="en-US" sz="3200" b="0" i="0" dirty="0">
                <a:solidFill>
                  <a:srgbClr val="000000"/>
                </a:solidFill>
                <a:effectLst/>
                <a:latin typeface="Times New Roman" panose="02020603050405020304" pitchFamily="18" charset="0"/>
                <a:cs typeface="Times New Roman" panose="02020603050405020304" pitchFamily="18" charset="0"/>
              </a:rPr>
              <a:t>Replication forks are always created in pairs, creating a </a:t>
            </a:r>
            <a:r>
              <a:rPr lang="en-US" sz="3200" b="1" i="0" dirty="0">
                <a:solidFill>
                  <a:srgbClr val="000000"/>
                </a:solidFill>
                <a:effectLst/>
                <a:latin typeface="Times New Roman" panose="02020603050405020304" pitchFamily="18" charset="0"/>
                <a:cs typeface="Times New Roman" panose="02020603050405020304" pitchFamily="18" charset="0"/>
              </a:rPr>
              <a:t>replication bubble</a:t>
            </a:r>
            <a:r>
              <a:rPr lang="en-US" sz="3200" b="0" i="0" dirty="0">
                <a:solidFill>
                  <a:srgbClr val="000000"/>
                </a:solidFill>
                <a:effectLst/>
                <a:latin typeface="Times New Roman" panose="02020603050405020304" pitchFamily="18" charset="0"/>
                <a:cs typeface="Times New Roman" panose="02020603050405020304" pitchFamily="18" charset="0"/>
              </a:rPr>
              <a:t> (the entire structure below)</a:t>
            </a:r>
            <a:r>
              <a:rPr lang="en-US" sz="3200" b="1" i="0" dirty="0">
                <a:solidFill>
                  <a:srgbClr val="000000"/>
                </a:solidFill>
                <a:effectLst/>
                <a:latin typeface="Times New Roman" panose="02020603050405020304" pitchFamily="18" charset="0"/>
                <a:cs typeface="Times New Roman" panose="02020603050405020304" pitchFamily="18" charset="0"/>
              </a:rPr>
              <a:t>.</a:t>
            </a:r>
            <a:r>
              <a:rPr lang="en-US" sz="3200" b="0" i="0" dirty="0">
                <a:solidFill>
                  <a:srgbClr val="000000"/>
                </a:solidFill>
                <a:effectLst/>
                <a:latin typeface="Times New Roman" panose="02020603050405020304" pitchFamily="18" charset="0"/>
                <a:cs typeface="Times New Roman" panose="02020603050405020304" pitchFamily="18" charset="0"/>
              </a:rPr>
              <a:t> </a:t>
            </a:r>
          </a:p>
          <a:p>
            <a:r>
              <a:rPr lang="en-US" sz="3200" b="0" i="0" dirty="0">
                <a:solidFill>
                  <a:srgbClr val="000000"/>
                </a:solidFill>
                <a:effectLst/>
                <a:latin typeface="Times New Roman" panose="02020603050405020304" pitchFamily="18" charset="0"/>
                <a:cs typeface="Times New Roman" panose="02020603050405020304" pitchFamily="18" charset="0"/>
              </a:rPr>
              <a:t>In the replication bubble below, the</a:t>
            </a:r>
            <a:r>
              <a:rPr lang="en-US" sz="3200" b="1" i="0" dirty="0">
                <a:solidFill>
                  <a:srgbClr val="000000"/>
                </a:solidFill>
                <a:effectLst/>
                <a:latin typeface="Times New Roman" panose="02020603050405020304" pitchFamily="18" charset="0"/>
                <a:cs typeface="Times New Roman" panose="02020603050405020304" pitchFamily="18" charset="0"/>
              </a:rPr>
              <a:t> original parent DNA </a:t>
            </a:r>
            <a:r>
              <a:rPr lang="en-US" sz="3200" b="0" i="0" dirty="0">
                <a:solidFill>
                  <a:srgbClr val="000000"/>
                </a:solidFill>
                <a:effectLst/>
                <a:latin typeface="Times New Roman" panose="02020603050405020304" pitchFamily="18" charset="0"/>
                <a:cs typeface="Times New Roman" panose="02020603050405020304" pitchFamily="18" charset="0"/>
              </a:rPr>
              <a:t>is at C</a:t>
            </a:r>
            <a:r>
              <a:rPr lang="en-US" sz="3200" b="1" i="0" dirty="0">
                <a:solidFill>
                  <a:srgbClr val="000000"/>
                </a:solidFill>
                <a:effectLst/>
                <a:latin typeface="Times New Roman" panose="02020603050405020304" pitchFamily="18" charset="0"/>
                <a:cs typeface="Times New Roman" panose="02020603050405020304" pitchFamily="18" charset="0"/>
              </a:rPr>
              <a:t>, helicase</a:t>
            </a:r>
            <a:r>
              <a:rPr lang="en-US" sz="3200" b="0" i="0" dirty="0">
                <a:solidFill>
                  <a:srgbClr val="000000"/>
                </a:solidFill>
                <a:effectLst/>
                <a:latin typeface="Times New Roman" panose="02020603050405020304" pitchFamily="18" charset="0"/>
                <a:cs typeface="Times New Roman" panose="02020603050405020304" pitchFamily="18" charset="0"/>
              </a:rPr>
              <a:t> is at B, newly synthesized DNA is shown in light blue at “D.”</a:t>
            </a:r>
          </a:p>
          <a:p>
            <a:r>
              <a:rPr lang="en-US" sz="3200" b="0" i="0" dirty="0">
                <a:solidFill>
                  <a:srgbClr val="000000"/>
                </a:solidFill>
                <a:effectLst/>
                <a:latin typeface="Times New Roman" panose="02020603050405020304" pitchFamily="18" charset="0"/>
                <a:cs typeface="Times New Roman" panose="02020603050405020304" pitchFamily="18" charset="0"/>
              </a:rPr>
              <a:t>The two replication forks are at “E,” and the origin of replication is at “A.”</a:t>
            </a:r>
            <a:endParaRPr lang="en-US" sz="3200" dirty="0">
              <a:latin typeface="Times New Roman" panose="02020603050405020304" pitchFamily="18" charset="0"/>
              <a:cs typeface="Times New Roman" panose="02020603050405020304" pitchFamily="18" charset="0"/>
            </a:endParaRPr>
          </a:p>
        </p:txBody>
      </p:sp>
      <p:pic>
        <p:nvPicPr>
          <p:cNvPr id="4" name="Content Placeholder 15">
            <a:extLst>
              <a:ext uri="{FF2B5EF4-FFF2-40B4-BE49-F238E27FC236}">
                <a16:creationId xmlns:a16="http://schemas.microsoft.com/office/drawing/2014/main" id="{09152B78-6B38-4C64-89B1-881DF9D984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8068" y="1721224"/>
            <a:ext cx="5997388" cy="2985247"/>
          </a:xfrm>
          <a:prstGeom prst="rect">
            <a:avLst/>
          </a:prstGeom>
        </p:spPr>
      </p:pic>
    </p:spTree>
    <p:extLst>
      <p:ext uri="{BB962C8B-B14F-4D97-AF65-F5344CB8AC3E}">
        <p14:creationId xmlns:p14="http://schemas.microsoft.com/office/powerpoint/2010/main" val="40265514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BDD81369-F557-4A95-80EC-97089853F662}"/>
              </a:ext>
            </a:extLst>
          </p:cNvPr>
          <p:cNvSpPr>
            <a:spLocks noGrp="1"/>
          </p:cNvSpPr>
          <p:nvPr>
            <p:ph idx="1"/>
          </p:nvPr>
        </p:nvSpPr>
        <p:spPr>
          <a:xfrm>
            <a:off x="107578" y="403412"/>
            <a:ext cx="5746376" cy="6266329"/>
          </a:xfrm>
        </p:spPr>
        <p:txBody>
          <a:bodyPr>
            <a:normAutofit lnSpcReduction="10000"/>
          </a:bodyPr>
          <a:lstStyle/>
          <a:p>
            <a:pPr algn="just"/>
            <a:r>
              <a:rPr lang="en-US" b="1" dirty="0">
                <a:latin typeface="Times New Roman" panose="02020603050405020304" pitchFamily="18" charset="0"/>
                <a:cs typeface="Times New Roman" panose="02020603050405020304" pitchFamily="18" charset="0"/>
              </a:rPr>
              <a:t>DNA Replication…</a:t>
            </a:r>
          </a:p>
          <a:p>
            <a:pPr algn="just"/>
            <a:r>
              <a:rPr lang="en-US" dirty="0">
                <a:latin typeface="Times New Roman" panose="02020603050405020304" pitchFamily="18" charset="0"/>
                <a:cs typeface="Times New Roman" panose="02020603050405020304" pitchFamily="18" charset="0"/>
              </a:rPr>
              <a:t>To prevent the separated strands from reannealing  together again, you need a single-strand protein that will attached to each of the strands and keep it apart.</a:t>
            </a:r>
          </a:p>
          <a:p>
            <a:pPr algn="just"/>
            <a:r>
              <a:rPr lang="en-US" dirty="0">
                <a:latin typeface="Times New Roman" panose="02020603050405020304" pitchFamily="18" charset="0"/>
                <a:cs typeface="Times New Roman" panose="02020603050405020304" pitchFamily="18" charset="0"/>
              </a:rPr>
              <a:t>This protein is called single strand binding Protein (SSB).</a:t>
            </a:r>
          </a:p>
          <a:p>
            <a:pPr lvl="2" algn="just"/>
            <a:r>
              <a:rPr lang="en-US" sz="2800" u="sng" dirty="0">
                <a:latin typeface="Times New Roman" panose="02020603050405020304" pitchFamily="18" charset="0"/>
                <a:cs typeface="Times New Roman" panose="02020603050405020304" pitchFamily="18" charset="0"/>
              </a:rPr>
              <a:t>Function of the SSBP</a:t>
            </a:r>
          </a:p>
          <a:p>
            <a:pPr lvl="2" algn="just">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They stabilize the single strand into single strand configuration.</a:t>
            </a:r>
          </a:p>
          <a:p>
            <a:pPr lvl="2" algn="just">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They protect the single strand of DNA from being attacked inappropriately by nucleases.</a:t>
            </a:r>
          </a:p>
          <a:p>
            <a:pPr marL="914400" lvl="2" indent="0" algn="just">
              <a:buNone/>
            </a:pPr>
            <a:endParaRPr lang="en-US" sz="2800" dirty="0">
              <a:latin typeface="Times New Roman" panose="02020603050405020304" pitchFamily="18" charset="0"/>
              <a:cs typeface="Times New Roman" panose="02020603050405020304" pitchFamily="18" charset="0"/>
            </a:endParaRPr>
          </a:p>
          <a:p>
            <a:pPr lvl="2" algn="just">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a:p>
            <a:pPr marL="914400" lvl="2" indent="0" algn="just">
              <a:buNone/>
            </a:pPr>
            <a:endParaRPr lang="en-US" dirty="0">
              <a:latin typeface="Times New Roman" panose="02020603050405020304" pitchFamily="18" charset="0"/>
              <a:cs typeface="Times New Roman" panose="02020603050405020304" pitchFamily="18" charset="0"/>
            </a:endParaRPr>
          </a:p>
        </p:txBody>
      </p:sp>
      <p:pic>
        <p:nvPicPr>
          <p:cNvPr id="8" name="Content Placeholder 4">
            <a:extLst>
              <a:ext uri="{FF2B5EF4-FFF2-40B4-BE49-F238E27FC236}">
                <a16:creationId xmlns:a16="http://schemas.microsoft.com/office/drawing/2014/main" id="{EB8DAA0A-4F91-4205-8F6A-AF84441B6F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051560"/>
            <a:ext cx="6096000" cy="5029200"/>
          </a:xfrm>
          <a:prstGeom prst="rect">
            <a:avLst/>
          </a:prstGeom>
        </p:spPr>
      </p:pic>
      <p:sp>
        <p:nvSpPr>
          <p:cNvPr id="9" name="Arrow: Up 8">
            <a:extLst>
              <a:ext uri="{FF2B5EF4-FFF2-40B4-BE49-F238E27FC236}">
                <a16:creationId xmlns:a16="http://schemas.microsoft.com/office/drawing/2014/main" id="{C5398450-56E2-4C5B-A7BA-101360C3DF8C}"/>
              </a:ext>
            </a:extLst>
          </p:cNvPr>
          <p:cNvSpPr/>
          <p:nvPr/>
        </p:nvSpPr>
        <p:spPr>
          <a:xfrm>
            <a:off x="9493624" y="2743200"/>
            <a:ext cx="45719" cy="233978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091EBF-CC74-4C0A-B545-08BFBA0017A3}"/>
              </a:ext>
            </a:extLst>
          </p:cNvPr>
          <p:cNvSpPr txBox="1"/>
          <p:nvPr/>
        </p:nvSpPr>
        <p:spPr>
          <a:xfrm>
            <a:off x="7918701" y="5761258"/>
            <a:ext cx="1801906" cy="369332"/>
          </a:xfrm>
          <a:prstGeom prst="rect">
            <a:avLst/>
          </a:prstGeom>
          <a:noFill/>
        </p:spPr>
        <p:txBody>
          <a:bodyPr wrap="square" rtlCol="0">
            <a:spAutoFit/>
          </a:bodyPr>
          <a:lstStyle/>
          <a:p>
            <a:pPr algn="ctr"/>
            <a:r>
              <a:rPr lang="en-US" dirty="0">
                <a:latin typeface="Times New Roman" panose="02020603050405020304" pitchFamily="18" charset="0"/>
                <a:cs typeface="Times New Roman" panose="02020603050405020304" pitchFamily="18" charset="0"/>
              </a:rPr>
              <a:t>Replication Fork</a:t>
            </a:r>
          </a:p>
        </p:txBody>
      </p:sp>
    </p:spTree>
    <p:extLst>
      <p:ext uri="{BB962C8B-B14F-4D97-AF65-F5344CB8AC3E}">
        <p14:creationId xmlns:p14="http://schemas.microsoft.com/office/powerpoint/2010/main" val="24022401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56B7E1A-C3FF-429E-8886-F7ACBEC39BA7}"/>
              </a:ext>
            </a:extLst>
          </p:cNvPr>
          <p:cNvSpPr>
            <a:spLocks noGrp="1"/>
          </p:cNvSpPr>
          <p:nvPr>
            <p:ph idx="1"/>
          </p:nvPr>
        </p:nvSpPr>
        <p:spPr>
          <a:xfrm>
            <a:off x="219100" y="-17872"/>
            <a:ext cx="5257800" cy="5692869"/>
          </a:xfrm>
        </p:spPr>
        <p:txBody>
          <a:bodyPr>
            <a:noAutofit/>
          </a:bodyPr>
          <a:lstStyle/>
          <a:p>
            <a:pPr algn="just"/>
            <a:r>
              <a:rPr lang="en-US" sz="3200" b="1" dirty="0">
                <a:latin typeface="Times New Roman" panose="02020603050405020304" pitchFamily="18" charset="0"/>
                <a:cs typeface="Times New Roman" panose="02020603050405020304" pitchFamily="18" charset="0"/>
              </a:rPr>
              <a:t>DNA Replication…</a:t>
            </a:r>
          </a:p>
          <a:p>
            <a:pPr algn="just"/>
            <a:r>
              <a:rPr lang="en-US" sz="3200" dirty="0">
                <a:latin typeface="Times New Roman" panose="02020603050405020304" pitchFamily="18" charset="0"/>
                <a:cs typeface="Times New Roman" panose="02020603050405020304" pitchFamily="18" charset="0"/>
              </a:rPr>
              <a:t>Helicases enzymes will continue to open the double stranded DNA by pushing at the replication fork.</a:t>
            </a:r>
          </a:p>
          <a:p>
            <a:pPr algn="just"/>
            <a:r>
              <a:rPr lang="en-US" sz="3200" dirty="0">
                <a:latin typeface="Times New Roman" panose="02020603050405020304" pitchFamily="18" charset="0"/>
                <a:cs typeface="Times New Roman" panose="02020603050405020304" pitchFamily="18" charset="0"/>
              </a:rPr>
              <a:t>This will cause supercoiling of the double stranded DNA ahead of the replication fork i.e. super twisting of DNA.</a:t>
            </a:r>
          </a:p>
          <a:p>
            <a:pPr algn="just"/>
            <a:r>
              <a:rPr lang="en-US" sz="3200" dirty="0">
                <a:latin typeface="Times New Roman" panose="02020603050405020304" pitchFamily="18" charset="0"/>
                <a:cs typeface="Times New Roman" panose="02020603050405020304" pitchFamily="18" charset="0"/>
              </a:rPr>
              <a:t>This can stop the separation of DNA strands which in turn will stop replication because replication needs a single strand.</a:t>
            </a:r>
          </a:p>
          <a:p>
            <a:pPr algn="just"/>
            <a:endParaRPr lang="en-US" sz="3200" dirty="0">
              <a:latin typeface="Times New Roman" panose="02020603050405020304" pitchFamily="18" charset="0"/>
              <a:cs typeface="Times New Roman" panose="02020603050405020304" pitchFamily="18" charset="0"/>
            </a:endParaRPr>
          </a:p>
        </p:txBody>
      </p:sp>
      <p:pic>
        <p:nvPicPr>
          <p:cNvPr id="4" name="Content Placeholder 4">
            <a:extLst>
              <a:ext uri="{FF2B5EF4-FFF2-40B4-BE49-F238E27FC236}">
                <a16:creationId xmlns:a16="http://schemas.microsoft.com/office/drawing/2014/main" id="{82F768B1-C41B-4B87-863B-682F12E7BB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1303" y="1673352"/>
            <a:ext cx="6205187" cy="3447288"/>
          </a:xfrm>
          <a:prstGeom prst="rect">
            <a:avLst/>
          </a:prstGeom>
        </p:spPr>
      </p:pic>
    </p:spTree>
    <p:extLst>
      <p:ext uri="{BB962C8B-B14F-4D97-AF65-F5344CB8AC3E}">
        <p14:creationId xmlns:p14="http://schemas.microsoft.com/office/powerpoint/2010/main" val="38957554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latin typeface="Times New Roman" pitchFamily="18" charset="0"/>
                <a:cs typeface="Times New Roman" pitchFamily="18" charset="0"/>
              </a:rPr>
              <a:t>Introduction…</a:t>
            </a:r>
          </a:p>
        </p:txBody>
      </p:sp>
      <p:sp>
        <p:nvSpPr>
          <p:cNvPr id="3" name="Content Placeholder 2"/>
          <p:cNvSpPr>
            <a:spLocks noGrp="1"/>
          </p:cNvSpPr>
          <p:nvPr>
            <p:ph idx="1"/>
          </p:nvPr>
        </p:nvSpPr>
        <p:spPr/>
        <p:txBody>
          <a:bodyPr>
            <a:normAutofit/>
          </a:bodyPr>
          <a:lstStyle/>
          <a:p>
            <a:r>
              <a:rPr lang="en-US" sz="3200" dirty="0">
                <a:latin typeface="Times New Roman" panose="02020603050405020304" pitchFamily="18" charset="0"/>
                <a:cs typeface="Times New Roman" panose="02020603050405020304" pitchFamily="18" charset="0"/>
              </a:rPr>
              <a:t>DNA expresses itself in the form of functional copies - RNA </a:t>
            </a:r>
          </a:p>
          <a:p>
            <a:r>
              <a:rPr lang="en-US" sz="3200" dirty="0">
                <a:latin typeface="Times New Roman" panose="02020603050405020304" pitchFamily="18" charset="0"/>
                <a:cs typeface="Times New Roman" panose="02020603050405020304" pitchFamily="18" charset="0"/>
              </a:rPr>
              <a:t>The RNA make different parts which may be structural  or functional/regulatory protein in the cell and these determined the type of cells, which in turn  determines what organs will be made and assembly of organs will determine the system that will be made and how the system structurally and functionally works to determine the type of organism you are.</a:t>
            </a:r>
          </a:p>
          <a:p>
            <a:endParaRPr lang="en-US" sz="3200" dirty="0"/>
          </a:p>
        </p:txBody>
      </p:sp>
    </p:spTree>
    <p:extLst>
      <p:ext uri="{BB962C8B-B14F-4D97-AF65-F5344CB8AC3E}">
        <p14:creationId xmlns:p14="http://schemas.microsoft.com/office/powerpoint/2010/main" val="38354999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10312" y="713232"/>
            <a:ext cx="5526024" cy="5398810"/>
          </a:xfrm>
        </p:spPr>
        <p:txBody>
          <a:bodyPr>
            <a:normAutofit lnSpcReduction="10000"/>
          </a:bodyPr>
          <a:lstStyle/>
          <a:p>
            <a:pPr algn="just"/>
            <a:r>
              <a:rPr lang="en-US" sz="3200" b="1" dirty="0">
                <a:latin typeface="Times New Roman" panose="02020603050405020304" pitchFamily="18" charset="0"/>
                <a:cs typeface="Times New Roman" panose="02020603050405020304" pitchFamily="18" charset="0"/>
              </a:rPr>
              <a:t>DNA Replication…</a:t>
            </a:r>
          </a:p>
          <a:p>
            <a:pPr algn="just"/>
            <a:r>
              <a:rPr lang="en-US" sz="3200" dirty="0">
                <a:latin typeface="Times New Roman" panose="02020603050405020304" pitchFamily="18" charset="0"/>
                <a:cs typeface="Times New Roman" panose="02020603050405020304" pitchFamily="18" charset="0"/>
              </a:rPr>
              <a:t>The enzymes that can change the super twisting of DNA is called topoisomerase (T.I).</a:t>
            </a:r>
          </a:p>
          <a:p>
            <a:pPr algn="just"/>
            <a:r>
              <a:rPr lang="en-US" sz="3200" dirty="0">
                <a:latin typeface="Times New Roman" panose="02020603050405020304" pitchFamily="18" charset="0"/>
                <a:cs typeface="Times New Roman" panose="02020603050405020304" pitchFamily="18" charset="0"/>
              </a:rPr>
              <a:t>There can be bacterial T.I and human T.I</a:t>
            </a:r>
          </a:p>
          <a:p>
            <a:pPr algn="just"/>
            <a:r>
              <a:rPr lang="en-US" sz="3200" dirty="0">
                <a:latin typeface="Times New Roman" panose="02020603050405020304" pitchFamily="18" charset="0"/>
                <a:cs typeface="Times New Roman" panose="02020603050405020304" pitchFamily="18" charset="0"/>
              </a:rPr>
              <a:t>However, they do not alter nucleotides sequence.</a:t>
            </a:r>
          </a:p>
          <a:p>
            <a:pPr algn="just"/>
            <a:r>
              <a:rPr lang="en-US" sz="3200" dirty="0">
                <a:latin typeface="Times New Roman" panose="02020603050405020304" pitchFamily="18" charset="0"/>
                <a:cs typeface="Times New Roman" panose="02020603050405020304" pitchFamily="18" charset="0"/>
              </a:rPr>
              <a:t>T.I are a group of enzymes e.g. DNA </a:t>
            </a:r>
            <a:r>
              <a:rPr lang="en-US" sz="3200" dirty="0" err="1">
                <a:latin typeface="Times New Roman" panose="02020603050405020304" pitchFamily="18" charset="0"/>
                <a:cs typeface="Times New Roman" panose="02020603050405020304" pitchFamily="18" charset="0"/>
              </a:rPr>
              <a:t>Gyrases</a:t>
            </a:r>
            <a:r>
              <a:rPr lang="en-US" sz="3200" dirty="0">
                <a:latin typeface="Times New Roman" panose="02020603050405020304" pitchFamily="18" charset="0"/>
                <a:cs typeface="Times New Roman" panose="02020603050405020304" pitchFamily="18" charset="0"/>
              </a:rPr>
              <a:t>, topoisomerase 1,topoisomerase 2 etc.</a:t>
            </a:r>
          </a:p>
          <a:p>
            <a:pPr marL="0" indent="0">
              <a:buNone/>
            </a:pPr>
            <a:endParaRPr lang="en-US" sz="3200" dirty="0"/>
          </a:p>
          <a:p>
            <a:pPr marL="0" indent="0">
              <a:buNone/>
            </a:pPr>
            <a:endParaRPr lang="en-US" sz="3200" dirty="0"/>
          </a:p>
        </p:txBody>
      </p:sp>
      <p:pic>
        <p:nvPicPr>
          <p:cNvPr id="5" name="Content Placeholder 4">
            <a:extLst>
              <a:ext uri="{FF2B5EF4-FFF2-40B4-BE49-F238E27FC236}">
                <a16:creationId xmlns:a16="http://schemas.microsoft.com/office/drawing/2014/main" id="{82F768B1-C41B-4B87-863B-682F12E7BB5A}"/>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916168" y="923544"/>
            <a:ext cx="6199632" cy="4846320"/>
          </a:xfrm>
          <a:prstGeom prst="rect">
            <a:avLst/>
          </a:prstGeom>
        </p:spPr>
      </p:pic>
    </p:spTree>
    <p:extLst>
      <p:ext uri="{BB962C8B-B14F-4D97-AF65-F5344CB8AC3E}">
        <p14:creationId xmlns:p14="http://schemas.microsoft.com/office/powerpoint/2010/main" val="41793743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B4DEFF8-5F0A-4AE0-85CF-17D00FEDA163}"/>
              </a:ext>
            </a:extLst>
          </p:cNvPr>
          <p:cNvSpPr>
            <a:spLocks noGrp="1"/>
          </p:cNvSpPr>
          <p:nvPr>
            <p:ph idx="1"/>
          </p:nvPr>
        </p:nvSpPr>
        <p:spPr>
          <a:xfrm>
            <a:off x="215392" y="122996"/>
            <a:ext cx="5670176" cy="4351338"/>
          </a:xfrm>
        </p:spPr>
        <p:txBody>
          <a:bodyPr>
            <a:noAutofit/>
          </a:bodyPr>
          <a:lstStyle/>
          <a:p>
            <a:r>
              <a:rPr lang="en-US" sz="3200" b="1" dirty="0">
                <a:latin typeface="Times New Roman" panose="02020603050405020304" pitchFamily="18" charset="0"/>
                <a:cs typeface="Times New Roman" panose="02020603050405020304" pitchFamily="18" charset="0"/>
              </a:rPr>
              <a:t>DNA Replication…</a:t>
            </a:r>
            <a:endParaRPr lang="en-US" sz="3200" b="1" i="0" dirty="0">
              <a:solidFill>
                <a:srgbClr val="000000"/>
              </a:solidFill>
              <a:effectLst/>
              <a:latin typeface="Times New Roman" panose="02020603050405020304" pitchFamily="18" charset="0"/>
              <a:cs typeface="Times New Roman" panose="02020603050405020304" pitchFamily="18" charset="0"/>
            </a:endParaRPr>
          </a:p>
          <a:p>
            <a:r>
              <a:rPr lang="en-US" sz="3200" b="0" i="0" dirty="0">
                <a:solidFill>
                  <a:srgbClr val="000000"/>
                </a:solidFill>
                <a:effectLst/>
                <a:latin typeface="Times New Roman" panose="02020603050405020304" pitchFamily="18" charset="0"/>
                <a:cs typeface="Times New Roman" panose="02020603050405020304" pitchFamily="18" charset="0"/>
              </a:rPr>
              <a:t>DNA polymerase III can attach new nucleotides to a growing strand, but it can’t add a new nucleotide if there’s nothing to attach to. </a:t>
            </a:r>
          </a:p>
          <a:p>
            <a:r>
              <a:rPr lang="en-US" sz="3200" b="0" i="0" dirty="0">
                <a:solidFill>
                  <a:srgbClr val="000000"/>
                </a:solidFill>
                <a:effectLst/>
                <a:latin typeface="Times New Roman" panose="02020603050405020304" pitchFamily="18" charset="0"/>
                <a:cs typeface="Times New Roman" panose="02020603050405020304" pitchFamily="18" charset="0"/>
              </a:rPr>
              <a:t>As a result, DNA polymerase III can’t initiate replication. Instead, another enzyme called </a:t>
            </a:r>
            <a:r>
              <a:rPr lang="en-US" sz="3200" b="1" i="0" dirty="0">
                <a:solidFill>
                  <a:srgbClr val="000000"/>
                </a:solidFill>
                <a:effectLst/>
                <a:latin typeface="Times New Roman" panose="02020603050405020304" pitchFamily="18" charset="0"/>
                <a:cs typeface="Times New Roman" panose="02020603050405020304" pitchFamily="18" charset="0"/>
              </a:rPr>
              <a:t>primase</a:t>
            </a:r>
            <a:r>
              <a:rPr lang="en-US" sz="3200" b="0" i="0" dirty="0">
                <a:solidFill>
                  <a:srgbClr val="000000"/>
                </a:solidFill>
                <a:effectLst/>
                <a:latin typeface="Times New Roman" panose="02020603050405020304" pitchFamily="18" charset="0"/>
                <a:cs typeface="Times New Roman" panose="02020603050405020304" pitchFamily="18" charset="0"/>
              </a:rPr>
              <a:t> (I) adds a short RNA primer (H). </a:t>
            </a:r>
          </a:p>
          <a:p>
            <a:r>
              <a:rPr lang="en-US" sz="3200" b="0" i="0" dirty="0">
                <a:solidFill>
                  <a:srgbClr val="000000"/>
                </a:solidFill>
                <a:effectLst/>
                <a:latin typeface="Times New Roman" panose="02020603050405020304" pitchFamily="18" charset="0"/>
                <a:cs typeface="Times New Roman" panose="02020603050405020304" pitchFamily="18" charset="0"/>
              </a:rPr>
              <a:t>Once in place, DNA polymerase III can continue the replication process.</a:t>
            </a:r>
            <a:endParaRPr lang="en-US" sz="32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D0528EFF-5B40-4396-8AF5-C895706CF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80176" y="1060704"/>
            <a:ext cx="6464807" cy="4398264"/>
          </a:xfrm>
          <a:prstGeom prst="rect">
            <a:avLst/>
          </a:prstGeom>
        </p:spPr>
      </p:pic>
    </p:spTree>
    <p:extLst>
      <p:ext uri="{BB962C8B-B14F-4D97-AF65-F5344CB8AC3E}">
        <p14:creationId xmlns:p14="http://schemas.microsoft.com/office/powerpoint/2010/main" val="6980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DD95D4-E659-4556-A4B9-2D6C8B217406}"/>
              </a:ext>
            </a:extLst>
          </p:cNvPr>
          <p:cNvSpPr>
            <a:spLocks noGrp="1"/>
          </p:cNvSpPr>
          <p:nvPr>
            <p:ph idx="1"/>
          </p:nvPr>
        </p:nvSpPr>
        <p:spPr>
          <a:xfrm>
            <a:off x="107578" y="107576"/>
            <a:ext cx="5880846" cy="6589059"/>
          </a:xfrm>
        </p:spPr>
        <p:txBody>
          <a:bodyPr>
            <a:noAutofit/>
          </a:bodyPr>
          <a:lstStyle/>
          <a:p>
            <a:pPr algn="l"/>
            <a:r>
              <a:rPr lang="en-US" b="1" i="0" dirty="0">
                <a:solidFill>
                  <a:srgbClr val="262626"/>
                </a:solidFill>
                <a:effectLst/>
                <a:latin typeface="Times New Roman" panose="02020603050405020304" pitchFamily="18" charset="0"/>
                <a:cs typeface="Times New Roman" panose="02020603050405020304" pitchFamily="18" charset="0"/>
              </a:rPr>
              <a:t>Leading Strand vs. Lagging Strand</a:t>
            </a:r>
            <a:endParaRPr lang="en-US" b="0" i="0" dirty="0">
              <a:solidFill>
                <a:srgbClr val="262626"/>
              </a:solidFill>
              <a:effectLst/>
              <a:latin typeface="Times New Roman" panose="02020603050405020304" pitchFamily="18" charset="0"/>
              <a:cs typeface="Times New Roman" panose="02020603050405020304" pitchFamily="18" charset="0"/>
            </a:endParaRPr>
          </a:p>
          <a:p>
            <a:pPr algn="l"/>
            <a:r>
              <a:rPr lang="en-US" b="0" i="0" dirty="0">
                <a:solidFill>
                  <a:srgbClr val="262626"/>
                </a:solidFill>
                <a:effectLst/>
                <a:latin typeface="Times New Roman" panose="02020603050405020304" pitchFamily="18" charset="0"/>
                <a:cs typeface="Times New Roman" panose="02020603050405020304" pitchFamily="18" charset="0"/>
              </a:rPr>
              <a:t>During replication, two separate strands of DNA are formed in different ways. </a:t>
            </a:r>
          </a:p>
          <a:p>
            <a:pPr algn="l"/>
            <a:r>
              <a:rPr lang="en-US" b="0" i="0" dirty="0">
                <a:solidFill>
                  <a:srgbClr val="262626"/>
                </a:solidFill>
                <a:effectLst/>
                <a:latin typeface="Times New Roman" panose="02020603050405020304" pitchFamily="18" charset="0"/>
                <a:cs typeface="Times New Roman" panose="02020603050405020304" pitchFamily="18" charset="0"/>
              </a:rPr>
              <a:t>The lagging strand exhibits discontinuous 3’ to 5’ growth away from the replication fork and requires primase to “prime” the synthesis of the lagging strand.</a:t>
            </a:r>
          </a:p>
          <a:p>
            <a:pPr algn="l"/>
            <a:r>
              <a:rPr lang="en-US" b="0" i="0" dirty="0">
                <a:solidFill>
                  <a:srgbClr val="262626"/>
                </a:solidFill>
                <a:effectLst/>
                <a:latin typeface="Times New Roman" panose="02020603050405020304" pitchFamily="18" charset="0"/>
                <a:cs typeface="Times New Roman" panose="02020603050405020304" pitchFamily="18" charset="0"/>
              </a:rPr>
              <a:t> An RNA primer is added to the lagging strand of the DNA by RNA polymerase. This RNA primer begins synthesis of the lagging strand. The separate fragments of the lagging strand are termed Okazaki fragments</a:t>
            </a:r>
            <a:r>
              <a:rPr lang="en-US" sz="3200" b="0" i="0" dirty="0">
                <a:solidFill>
                  <a:srgbClr val="262626"/>
                </a:solidFill>
                <a:effectLst/>
                <a:latin typeface="Times New Roman" panose="02020603050405020304" pitchFamily="18" charset="0"/>
                <a:cs typeface="Times New Roman" panose="02020603050405020304" pitchFamily="18" charset="0"/>
              </a:rPr>
              <a:t>. </a:t>
            </a:r>
            <a:endParaRPr lang="en-US" sz="3200" dirty="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7CE9CA0A-B636-4C66-B108-785660E081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1482" y="1718049"/>
            <a:ext cx="4953000" cy="3929716"/>
          </a:xfrm>
          <a:prstGeom prst="rect">
            <a:avLst/>
          </a:prstGeom>
        </p:spPr>
      </p:pic>
    </p:spTree>
    <p:extLst>
      <p:ext uri="{BB962C8B-B14F-4D97-AF65-F5344CB8AC3E}">
        <p14:creationId xmlns:p14="http://schemas.microsoft.com/office/powerpoint/2010/main" val="33842359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737BB6E-B7CB-4900-B57B-578D48DDBEDF}"/>
              </a:ext>
            </a:extLst>
          </p:cNvPr>
          <p:cNvSpPr>
            <a:spLocks noGrp="1"/>
          </p:cNvSpPr>
          <p:nvPr>
            <p:ph idx="1"/>
          </p:nvPr>
        </p:nvSpPr>
        <p:spPr>
          <a:xfrm>
            <a:off x="268941" y="1129552"/>
            <a:ext cx="5827059" cy="5217460"/>
          </a:xfrm>
        </p:spPr>
        <p:txBody>
          <a:bodyPr>
            <a:normAutofit/>
          </a:bodyPr>
          <a:lstStyle/>
          <a:p>
            <a:pPr algn="just"/>
            <a:r>
              <a:rPr lang="en-US" sz="3200" b="0" i="0" dirty="0">
                <a:solidFill>
                  <a:srgbClr val="262626"/>
                </a:solidFill>
                <a:effectLst/>
                <a:latin typeface="Times New Roman" panose="02020603050405020304" pitchFamily="18" charset="0"/>
                <a:cs typeface="Times New Roman" panose="02020603050405020304" pitchFamily="18" charset="0"/>
              </a:rPr>
              <a:t>It’s important to note that due to the discontinuous formation of the lagging strand, each Okazaki fragment requires its own, separate, RNA primer.</a:t>
            </a:r>
          </a:p>
          <a:p>
            <a:pPr algn="just"/>
            <a:r>
              <a:rPr lang="en-US" sz="3200" b="0" i="0" dirty="0">
                <a:solidFill>
                  <a:srgbClr val="262626"/>
                </a:solidFill>
                <a:effectLst/>
                <a:latin typeface="Times New Roman" panose="02020603050405020304" pitchFamily="18" charset="0"/>
                <a:cs typeface="Times New Roman" panose="02020603050405020304" pitchFamily="18" charset="0"/>
              </a:rPr>
              <a:t>Finally, DNA ligase forms </a:t>
            </a:r>
            <a:r>
              <a:rPr lang="en-US" sz="3200" b="0" i="0" dirty="0" err="1">
                <a:solidFill>
                  <a:srgbClr val="262626"/>
                </a:solidFill>
                <a:effectLst/>
                <a:latin typeface="Times New Roman" panose="02020603050405020304" pitchFamily="18" charset="0"/>
                <a:cs typeface="Times New Roman" panose="02020603050405020304" pitchFamily="18" charset="0"/>
              </a:rPr>
              <a:t>phophodiester</a:t>
            </a:r>
            <a:r>
              <a:rPr lang="en-US" sz="3200" b="0" i="0" dirty="0">
                <a:solidFill>
                  <a:srgbClr val="262626"/>
                </a:solidFill>
                <a:effectLst/>
                <a:latin typeface="Times New Roman" panose="02020603050405020304" pitchFamily="18" charset="0"/>
                <a:cs typeface="Times New Roman" panose="02020603050405020304" pitchFamily="18" charset="0"/>
              </a:rPr>
              <a:t> bonds between the existing DNA strands to join the Okazaki fragments together. </a:t>
            </a:r>
            <a:endParaRPr lang="en-US" sz="3200" dirty="0"/>
          </a:p>
        </p:txBody>
      </p:sp>
      <p:pic>
        <p:nvPicPr>
          <p:cNvPr id="6" name="Picture 5">
            <a:extLst>
              <a:ext uri="{FF2B5EF4-FFF2-40B4-BE49-F238E27FC236}">
                <a16:creationId xmlns:a16="http://schemas.microsoft.com/office/drawing/2014/main" id="{44ED4875-E4AA-4EED-AFA2-E28F4D7B2F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00799" y="1210235"/>
            <a:ext cx="5522259" cy="4598894"/>
          </a:xfrm>
          <a:prstGeom prst="rect">
            <a:avLst/>
          </a:prstGeom>
        </p:spPr>
      </p:pic>
    </p:spTree>
    <p:extLst>
      <p:ext uri="{BB962C8B-B14F-4D97-AF65-F5344CB8AC3E}">
        <p14:creationId xmlns:p14="http://schemas.microsoft.com/office/powerpoint/2010/main" val="14514623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A9D614-7EBB-496A-9CA2-811E5A6CA228}"/>
              </a:ext>
            </a:extLst>
          </p:cNvPr>
          <p:cNvSpPr>
            <a:spLocks noGrp="1"/>
          </p:cNvSpPr>
          <p:nvPr>
            <p:ph idx="1"/>
          </p:nvPr>
        </p:nvSpPr>
        <p:spPr>
          <a:xfrm>
            <a:off x="242047" y="914400"/>
            <a:ext cx="5549153" cy="5262563"/>
          </a:xfrm>
        </p:spPr>
        <p:txBody>
          <a:bodyPr/>
          <a:lstStyle/>
          <a:p>
            <a:pPr algn="just"/>
            <a:r>
              <a:rPr lang="en-US" sz="3200" b="0" i="0" dirty="0">
                <a:solidFill>
                  <a:srgbClr val="262626"/>
                </a:solidFill>
                <a:effectLst/>
                <a:latin typeface="Times New Roman" panose="02020603050405020304" pitchFamily="18" charset="0"/>
                <a:cs typeface="Times New Roman" panose="02020603050405020304" pitchFamily="18" charset="0"/>
              </a:rPr>
              <a:t>Alternatively, the leading strand during replication grows towards the replication fork in a 5’ to 3’ direction. </a:t>
            </a:r>
          </a:p>
          <a:p>
            <a:pPr algn="just"/>
            <a:r>
              <a:rPr lang="en-US" sz="3200" b="0" i="0" dirty="0">
                <a:solidFill>
                  <a:srgbClr val="262626"/>
                </a:solidFill>
                <a:effectLst/>
                <a:latin typeface="Times New Roman" panose="02020603050405020304" pitchFamily="18" charset="0"/>
                <a:cs typeface="Times New Roman" panose="02020603050405020304" pitchFamily="18" charset="0"/>
              </a:rPr>
              <a:t>The leading strand only needs one single RNA primer to immediately begin replication and therefore does not require DNA ligase.</a:t>
            </a:r>
          </a:p>
          <a:p>
            <a:pPr algn="just"/>
            <a:endParaRPr lang="en-US" sz="3200" dirty="0">
              <a:latin typeface="Times New Roman" panose="02020603050405020304" pitchFamily="18" charset="0"/>
              <a:cs typeface="Times New Roman" panose="02020603050405020304" pitchFamily="18" charset="0"/>
            </a:endParaRPr>
          </a:p>
          <a:p>
            <a:pPr marL="0" indent="0">
              <a:buNone/>
            </a:pPr>
            <a:endParaRPr lang="en-US" dirty="0"/>
          </a:p>
        </p:txBody>
      </p:sp>
      <p:pic>
        <p:nvPicPr>
          <p:cNvPr id="4" name="Picture 3">
            <a:extLst>
              <a:ext uri="{FF2B5EF4-FFF2-40B4-BE49-F238E27FC236}">
                <a16:creationId xmlns:a16="http://schemas.microsoft.com/office/drawing/2014/main" id="{0B33B93E-72AF-480B-974B-0C5384E582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7880" y="1102660"/>
            <a:ext cx="6156960" cy="4630627"/>
          </a:xfrm>
          <a:prstGeom prst="rect">
            <a:avLst/>
          </a:prstGeom>
        </p:spPr>
      </p:pic>
    </p:spTree>
    <p:extLst>
      <p:ext uri="{BB962C8B-B14F-4D97-AF65-F5344CB8AC3E}">
        <p14:creationId xmlns:p14="http://schemas.microsoft.com/office/powerpoint/2010/main" val="7153744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0B3132E-D250-4CDB-91B1-07A5A57D7B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5896" y="282804"/>
            <a:ext cx="7845287" cy="6314660"/>
          </a:xfrm>
        </p:spPr>
      </p:pic>
    </p:spTree>
    <p:extLst>
      <p:ext uri="{BB962C8B-B14F-4D97-AF65-F5344CB8AC3E}">
        <p14:creationId xmlns:p14="http://schemas.microsoft.com/office/powerpoint/2010/main" val="37846217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7D2CA3-BBB8-4C62-A755-8DA5F9D71648}"/>
              </a:ext>
            </a:extLst>
          </p:cNvPr>
          <p:cNvSpPr>
            <a:spLocks noGrp="1"/>
          </p:cNvSpPr>
          <p:nvPr>
            <p:ph idx="1"/>
          </p:nvPr>
        </p:nvSpPr>
        <p:spPr/>
        <p:txBody>
          <a:bodyPr>
            <a:normAutofit/>
          </a:bodyPr>
          <a:lstStyle/>
          <a:p>
            <a:pPr algn="just"/>
            <a:r>
              <a:rPr lang="en-US" sz="3200" dirty="0">
                <a:latin typeface="Times New Roman" panose="02020603050405020304" pitchFamily="18" charset="0"/>
                <a:cs typeface="Times New Roman" panose="02020603050405020304" pitchFamily="18" charset="0"/>
              </a:rPr>
              <a:t>NB, The quinolones work by blocking the ligase end/handle of the T.I enzymes.</a:t>
            </a:r>
          </a:p>
          <a:p>
            <a:pPr algn="just"/>
            <a:r>
              <a:rPr lang="en-US" sz="3200" dirty="0">
                <a:latin typeface="Times New Roman" panose="02020603050405020304" pitchFamily="18" charset="0"/>
                <a:cs typeface="Times New Roman" panose="02020603050405020304" pitchFamily="18" charset="0"/>
              </a:rPr>
              <a:t>As the nuclease handle or end of T.I continue to cut the supercoiled area of the bacterial DNA, the ligase end is  blocked  by the quinolones to </a:t>
            </a:r>
            <a:r>
              <a:rPr lang="en-US" sz="3200" dirty="0" err="1">
                <a:latin typeface="Times New Roman" panose="02020603050405020304" pitchFamily="18" charset="0"/>
                <a:cs typeface="Times New Roman" panose="02020603050405020304" pitchFamily="18" charset="0"/>
              </a:rPr>
              <a:t>reanile</a:t>
            </a:r>
            <a:r>
              <a:rPr lang="en-US" sz="3200" dirty="0">
                <a:latin typeface="Times New Roman" panose="02020603050405020304" pitchFamily="18" charset="0"/>
                <a:cs typeface="Times New Roman" panose="02020603050405020304" pitchFamily="18" charset="0"/>
              </a:rPr>
              <a:t> after untwisting and so the bacterial will die.</a:t>
            </a:r>
          </a:p>
        </p:txBody>
      </p:sp>
    </p:spTree>
    <p:extLst>
      <p:ext uri="{BB962C8B-B14F-4D97-AF65-F5344CB8AC3E}">
        <p14:creationId xmlns:p14="http://schemas.microsoft.com/office/powerpoint/2010/main" val="11848623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90AC5F35-BFCB-4F6D-8D59-0871F09B52E2}"/>
              </a:ext>
            </a:extLst>
          </p:cNvPr>
          <p:cNvSpPr>
            <a:spLocks noGrp="1"/>
          </p:cNvSpPr>
          <p:nvPr>
            <p:ph idx="1"/>
          </p:nvPr>
        </p:nvSpPr>
        <p:spPr>
          <a:xfrm>
            <a:off x="838200" y="1317809"/>
            <a:ext cx="10515600" cy="4625788"/>
          </a:xfrm>
        </p:spPr>
        <p:txBody>
          <a:bodyPr>
            <a:normAutofit/>
          </a:bodyPr>
          <a:lstStyle/>
          <a:p>
            <a:r>
              <a:rPr lang="en-US" sz="3200" dirty="0">
                <a:latin typeface="Times New Roman" panose="02020603050405020304" pitchFamily="18" charset="0"/>
                <a:cs typeface="Times New Roman" panose="02020603050405020304" pitchFamily="18" charset="0"/>
              </a:rPr>
              <a:t>NB; Replication does not occur selectively. i.e. you cannot say my chromosome number one is replicating and chromosome number 2 is not or short arm of chromosome 1 is replicating whereas the long arm of chromosome 1 is not.</a:t>
            </a:r>
          </a:p>
          <a:p>
            <a:r>
              <a:rPr lang="en-US" sz="3200" dirty="0">
                <a:latin typeface="Times New Roman" panose="02020603050405020304" pitchFamily="18" charset="0"/>
                <a:cs typeface="Times New Roman" panose="02020603050405020304" pitchFamily="18" charset="0"/>
              </a:rPr>
              <a:t>If one point is open for replication purpose, all your DNA is committed to replicate.</a:t>
            </a:r>
          </a:p>
          <a:p>
            <a:r>
              <a:rPr lang="en-US" sz="3200" dirty="0">
                <a:latin typeface="Times New Roman" panose="02020603050405020304" pitchFamily="18" charset="0"/>
                <a:cs typeface="Times New Roman" panose="02020603050405020304" pitchFamily="18" charset="0"/>
              </a:rPr>
              <a:t>Transcription is selective i.e. from DNA to RNA</a:t>
            </a:r>
          </a:p>
        </p:txBody>
      </p:sp>
    </p:spTree>
    <p:extLst>
      <p:ext uri="{BB962C8B-B14F-4D97-AF65-F5344CB8AC3E}">
        <p14:creationId xmlns:p14="http://schemas.microsoft.com/office/powerpoint/2010/main" val="28437312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BE4429-DC94-4D00-8E50-44734D900367}"/>
              </a:ext>
            </a:extLst>
          </p:cNvPr>
          <p:cNvSpPr>
            <a:spLocks noGrp="1"/>
          </p:cNvSpPr>
          <p:nvPr>
            <p:ph idx="1"/>
          </p:nvPr>
        </p:nvSpPr>
        <p:spPr>
          <a:xfrm>
            <a:off x="1951380" y="1503678"/>
            <a:ext cx="7484165" cy="4351338"/>
          </a:xfrm>
        </p:spPr>
        <p:txBody>
          <a:bodyPr>
            <a:noAutofit/>
          </a:bodyPr>
          <a:lstStyle/>
          <a:p>
            <a:pPr algn="just"/>
            <a:r>
              <a:rPr lang="en-US" sz="3200" dirty="0">
                <a:latin typeface="Times New Roman" panose="02020603050405020304" pitchFamily="18" charset="0"/>
                <a:cs typeface="Times New Roman" panose="02020603050405020304" pitchFamily="18" charset="0"/>
              </a:rPr>
              <a:t>The prokaryotic cells undergo binary fission for replication because they have only one chromosome. </a:t>
            </a:r>
          </a:p>
          <a:p>
            <a:pPr algn="just"/>
            <a:r>
              <a:rPr lang="en-US" sz="3200" dirty="0">
                <a:latin typeface="Times New Roman" panose="02020603050405020304" pitchFamily="18" charset="0"/>
                <a:cs typeface="Times New Roman" panose="02020603050405020304" pitchFamily="18" charset="0"/>
              </a:rPr>
              <a:t>Whereas, the eukaryotic cells have multiple chromosomes. The eukaryotic cells therefore undergo meiotic and mitotic division to replicate.</a:t>
            </a:r>
          </a:p>
        </p:txBody>
      </p:sp>
    </p:spTree>
    <p:extLst>
      <p:ext uri="{BB962C8B-B14F-4D97-AF65-F5344CB8AC3E}">
        <p14:creationId xmlns:p14="http://schemas.microsoft.com/office/powerpoint/2010/main" val="32474093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6F4312-DF8C-430B-BCE8-2DB194682F63}"/>
              </a:ext>
            </a:extLst>
          </p:cNvPr>
          <p:cNvSpPr>
            <a:spLocks noGrp="1"/>
          </p:cNvSpPr>
          <p:nvPr>
            <p:ph idx="1"/>
          </p:nvPr>
        </p:nvSpPr>
        <p:spPr>
          <a:xfrm>
            <a:off x="361124" y="556591"/>
            <a:ext cx="5960165" cy="5673380"/>
          </a:xfrm>
        </p:spPr>
        <p:txBody>
          <a:bodyPr>
            <a:normAutofit/>
          </a:bodyPr>
          <a:lstStyle/>
          <a:p>
            <a:pPr algn="just"/>
            <a:r>
              <a:rPr lang="en-US" dirty="0">
                <a:latin typeface="Times New Roman" panose="02020603050405020304" pitchFamily="18" charset="0"/>
                <a:cs typeface="Times New Roman" panose="02020603050405020304" pitchFamily="18" charset="0"/>
              </a:rPr>
              <a:t>The human somatic cell  have 46 chromosomes, 23 from the mother and the father each.</a:t>
            </a:r>
          </a:p>
          <a:p>
            <a:pPr algn="just"/>
            <a:r>
              <a:rPr lang="en-US" dirty="0">
                <a:latin typeface="Times New Roman" panose="02020603050405020304" pitchFamily="18" charset="0"/>
                <a:cs typeface="Times New Roman" panose="02020603050405020304" pitchFamily="18" charset="0"/>
              </a:rPr>
              <a:t>To ensure that division occur correctly  and that each daughter cell receives equal and appropriate number of genetic material, the eukaryotic cells will make mitotic spindles on which the bivalent  chromosomes will be arranged through their centromere.</a:t>
            </a:r>
          </a:p>
          <a:p>
            <a:pPr algn="just"/>
            <a:r>
              <a:rPr lang="en-US" dirty="0">
                <a:latin typeface="Times New Roman" panose="02020603050405020304" pitchFamily="18" charset="0"/>
                <a:cs typeface="Times New Roman" panose="02020603050405020304" pitchFamily="18" charset="0"/>
              </a:rPr>
              <a:t>Then the chromatid separate and move to the opposite poles, resulting in two daughter cells</a:t>
            </a:r>
          </a:p>
          <a:p>
            <a:endParaRPr lang="en-US" dirty="0"/>
          </a:p>
        </p:txBody>
      </p:sp>
      <p:pic>
        <p:nvPicPr>
          <p:cNvPr id="10" name="Picture 9">
            <a:extLst>
              <a:ext uri="{FF2B5EF4-FFF2-40B4-BE49-F238E27FC236}">
                <a16:creationId xmlns:a16="http://schemas.microsoft.com/office/drawing/2014/main" id="{C9BEE0C4-74B5-422A-B688-5A20AC366B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79097" y="1908313"/>
            <a:ext cx="5373755" cy="3154018"/>
          </a:xfrm>
          <a:prstGeom prst="rect">
            <a:avLst/>
          </a:prstGeom>
        </p:spPr>
      </p:pic>
    </p:spTree>
    <p:extLst>
      <p:ext uri="{BB962C8B-B14F-4D97-AF65-F5344CB8AC3E}">
        <p14:creationId xmlns:p14="http://schemas.microsoft.com/office/powerpoint/2010/main" val="3582838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dirty="0">
                <a:latin typeface="Times New Roman" panose="02020603050405020304" pitchFamily="18" charset="0"/>
                <a:cs typeface="Times New Roman" panose="02020603050405020304" pitchFamily="18" charset="0"/>
              </a:rPr>
              <a:t>History of DNA</a:t>
            </a:r>
          </a:p>
        </p:txBody>
      </p:sp>
      <p:sp>
        <p:nvSpPr>
          <p:cNvPr id="3" name="Content Placeholder 2"/>
          <p:cNvSpPr>
            <a:spLocks noGrp="1"/>
          </p:cNvSpPr>
          <p:nvPr>
            <p:ph idx="1"/>
          </p:nvPr>
        </p:nvSpPr>
        <p:spPr/>
        <p:txBody>
          <a:bodyPr>
            <a:normAutofit fontScale="85000" lnSpcReduction="20000"/>
          </a:bodyPr>
          <a:lstStyle/>
          <a:p>
            <a:pPr marL="0" indent="0" algn="just">
              <a:buNone/>
            </a:pPr>
            <a:r>
              <a:rPr lang="en-US" sz="4400" dirty="0">
                <a:latin typeface="Times New Roman" pitchFamily="18" charset="0"/>
                <a:cs typeface="Times New Roman" pitchFamily="18" charset="0"/>
              </a:rPr>
              <a:t>   In 1869, Johann </a:t>
            </a:r>
            <a:r>
              <a:rPr lang="en-US" sz="4400" dirty="0" err="1">
                <a:latin typeface="Times New Roman" panose="02020603050405020304" pitchFamily="18" charset="0"/>
                <a:cs typeface="Times New Roman" panose="02020603050405020304" pitchFamily="18" charset="0"/>
              </a:rPr>
              <a:t>Meisher</a:t>
            </a:r>
            <a:r>
              <a:rPr lang="en-US" sz="4400" dirty="0">
                <a:latin typeface="Times New Roman" panose="02020603050405020304" pitchFamily="18" charset="0"/>
                <a:cs typeface="Times New Roman" panose="02020603050405020304" pitchFamily="18" charset="0"/>
              </a:rPr>
              <a:t> isolated DNA from the  nuclei of white blood cells and called it  </a:t>
            </a:r>
            <a:r>
              <a:rPr lang="en-US" sz="4400" dirty="0" err="1">
                <a:latin typeface="Times New Roman" panose="02020603050405020304" pitchFamily="18" charset="0"/>
                <a:cs typeface="Times New Roman" panose="02020603050405020304" pitchFamily="18" charset="0"/>
              </a:rPr>
              <a:t>nuclein</a:t>
            </a:r>
            <a:r>
              <a:rPr lang="en-US" sz="4400" dirty="0">
                <a:latin typeface="Times New Roman" panose="02020603050405020304" pitchFamily="18" charset="0"/>
                <a:cs typeface="Times New Roman" panose="02020603050405020304" pitchFamily="18" charset="0"/>
              </a:rPr>
              <a:t>.</a:t>
            </a:r>
          </a:p>
          <a:p>
            <a:pPr algn="just"/>
            <a:r>
              <a:rPr lang="en-US" sz="4400" dirty="0">
                <a:latin typeface="Times New Roman" panose="02020603050405020304" pitchFamily="18" charset="0"/>
                <a:cs typeface="Times New Roman" panose="02020603050405020304" pitchFamily="18" charset="0"/>
              </a:rPr>
              <a:t>In eukaryotes, DNA molecules are found mainly in the chromosomes of the nucleus, but each mitochondrion also has a small DNA molecule, as do the chloroplasts of plant cells.</a:t>
            </a:r>
          </a:p>
          <a:p>
            <a:pPr algn="just"/>
            <a:r>
              <a:rPr lang="en-US" sz="4400" dirty="0">
                <a:latin typeface="Times New Roman" panose="02020603050405020304" pitchFamily="18" charset="0"/>
                <a:cs typeface="Times New Roman" panose="02020603050405020304" pitchFamily="18" charset="0"/>
              </a:rPr>
              <a:t>Originally, DNA was thought to be a type of protein. Hershey and Chase discovered that it was a genetic material.</a:t>
            </a:r>
          </a:p>
        </p:txBody>
      </p:sp>
      <p:sp>
        <p:nvSpPr>
          <p:cNvPr id="4" name="Date Placeholder 3"/>
          <p:cNvSpPr>
            <a:spLocks noGrp="1"/>
          </p:cNvSpPr>
          <p:nvPr>
            <p:ph type="dt" sz="half" idx="10"/>
          </p:nvPr>
        </p:nvSpPr>
        <p:spPr/>
        <p:txBody>
          <a:bodyPr/>
          <a:lstStyle/>
          <a:p>
            <a:fld id="{AE8EF8F9-382A-4909-BED2-EE9A85127072}" type="datetime1">
              <a:rPr lang="en-US" smtClean="0"/>
              <a:t>2/27/2025</a:t>
            </a:fld>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27914305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E7B0F-8909-4B66-A95B-BFE953C471B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DD92A71-D583-4C7D-A2D4-779B8354547C}"/>
              </a:ext>
            </a:extLst>
          </p:cNvPr>
          <p:cNvSpPr>
            <a:spLocks noGrp="1"/>
          </p:cNvSpPr>
          <p:nvPr>
            <p:ph idx="1"/>
          </p:nvPr>
        </p:nvSpPr>
        <p:spPr/>
        <p:txBody>
          <a:bodyPr>
            <a:normAutofit/>
          </a:bodyPr>
          <a:lstStyle/>
          <a:p>
            <a:r>
              <a:rPr lang="en-US" sz="3200" dirty="0">
                <a:latin typeface="Times New Roman" panose="02020603050405020304" pitchFamily="18" charset="0"/>
                <a:cs typeface="Times New Roman" panose="02020603050405020304" pitchFamily="18" charset="0"/>
              </a:rPr>
              <a:t>Transcription is the process by which functional RNA is made from DNA.</a:t>
            </a:r>
          </a:p>
          <a:p>
            <a:r>
              <a:rPr lang="en-US" sz="3200" dirty="0">
                <a:latin typeface="Times New Roman" panose="02020603050405020304" pitchFamily="18" charset="0"/>
                <a:cs typeface="Times New Roman" panose="02020603050405020304" pitchFamily="18" charset="0"/>
              </a:rPr>
              <a:t>RNA are synthesized based on sequence on gene.</a:t>
            </a:r>
          </a:p>
          <a:p>
            <a:pPr marL="0" indent="0">
              <a:buNone/>
            </a:pP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47043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DNA Replication 3D Animati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51484"/>
            <a:ext cx="12250615" cy="6682154"/>
          </a:xfrm>
          <a:prstGeom prst="rect">
            <a:avLst/>
          </a:prstGeom>
        </p:spPr>
      </p:pic>
    </p:spTree>
    <p:extLst>
      <p:ext uri="{BB962C8B-B14F-4D97-AF65-F5344CB8AC3E}">
        <p14:creationId xmlns:p14="http://schemas.microsoft.com/office/powerpoint/2010/main" val="34531139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100000">
                <p:cTn id="7" fill="hold" display="0">
                  <p:stCondLst>
                    <p:cond delay="indefinite"/>
                  </p:stCondLst>
                </p:cTn>
                <p:tgtEl>
                  <p:spTgt spid="2"/>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Times New Roman" panose="02020603050405020304" pitchFamily="18" charset="0"/>
                <a:cs typeface="Times New Roman" panose="02020603050405020304" pitchFamily="18" charset="0"/>
              </a:rPr>
              <a:t>The Genetic Code</a:t>
            </a:r>
          </a:p>
        </p:txBody>
      </p:sp>
      <p:sp>
        <p:nvSpPr>
          <p:cNvPr id="3" name="Content Placeholder 2"/>
          <p:cNvSpPr>
            <a:spLocks noGrp="1"/>
          </p:cNvSpPr>
          <p:nvPr>
            <p:ph idx="1"/>
          </p:nvPr>
        </p:nvSpPr>
        <p:spPr>
          <a:xfrm>
            <a:off x="969417" y="1611086"/>
            <a:ext cx="10290765" cy="3777622"/>
          </a:xfrm>
        </p:spPr>
        <p:txBody>
          <a:bodyPr>
            <a:normAutofit/>
          </a:bodyPr>
          <a:lstStyle/>
          <a:p>
            <a:pPr algn="just"/>
            <a:r>
              <a:rPr lang="en-US" sz="3600" dirty="0">
                <a:latin typeface="Times New Roman" panose="02020603050405020304" pitchFamily="18" charset="0"/>
                <a:cs typeface="Times New Roman" panose="02020603050405020304" pitchFamily="18" charset="0"/>
              </a:rPr>
              <a:t>The genetic code is the Rosetta stone of life</a:t>
            </a:r>
          </a:p>
          <a:p>
            <a:pPr marL="0" indent="0" algn="just">
              <a:buNone/>
            </a:pPr>
            <a:r>
              <a:rPr lang="en-US" sz="3600" dirty="0">
                <a:latin typeface="Times New Roman" panose="02020603050405020304" pitchFamily="18" charset="0"/>
                <a:cs typeface="Times New Roman" panose="02020603050405020304" pitchFamily="18" charset="0"/>
              </a:rPr>
              <a:t>	- Nearly all organisms use exactly the same genetic code.</a:t>
            </a:r>
          </a:p>
        </p:txBody>
      </p:sp>
      <p:sp>
        <p:nvSpPr>
          <p:cNvPr id="4" name="Date Placeholder 3"/>
          <p:cNvSpPr>
            <a:spLocks noGrp="1"/>
          </p:cNvSpPr>
          <p:nvPr>
            <p:ph type="dt" sz="half" idx="10"/>
          </p:nvPr>
        </p:nvSpPr>
        <p:spPr/>
        <p:txBody>
          <a:bodyPr/>
          <a:lstStyle/>
          <a:p>
            <a:fld id="{A7701667-FCBB-4F3C-8600-88E415F86700}" type="datetime1">
              <a:rPr lang="en-US" smtClean="0"/>
              <a:t>2/27/2025</a:t>
            </a:fld>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42</a:t>
            </a:fld>
            <a:endParaRPr lang="en-US" dirty="0"/>
          </a:p>
        </p:txBody>
      </p:sp>
    </p:spTree>
    <p:extLst>
      <p:ext uri="{BB962C8B-B14F-4D97-AF65-F5344CB8AC3E}">
        <p14:creationId xmlns:p14="http://schemas.microsoft.com/office/powerpoint/2010/main" val="17184116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3275" y="624110"/>
            <a:ext cx="8911687" cy="1280890"/>
          </a:xfrm>
        </p:spPr>
        <p:txBody>
          <a:bodyPr/>
          <a:lstStyle/>
          <a:p>
            <a:pPr algn="ctr"/>
            <a:r>
              <a:rPr lang="en-US" dirty="0">
                <a:latin typeface="Times New Roman" panose="02020603050405020304" pitchFamily="18" charset="0"/>
                <a:cs typeface="Times New Roman" panose="02020603050405020304" pitchFamily="18" charset="0"/>
              </a:rPr>
              <a:t>Central Dogma of Genetics</a:t>
            </a:r>
          </a:p>
        </p:txBody>
      </p:sp>
      <p:sp>
        <p:nvSpPr>
          <p:cNvPr id="3" name="Content Placeholder 2"/>
          <p:cNvSpPr>
            <a:spLocks noGrp="1"/>
          </p:cNvSpPr>
          <p:nvPr>
            <p:ph idx="1"/>
          </p:nvPr>
        </p:nvSpPr>
        <p:spPr>
          <a:xfrm>
            <a:off x="1275136" y="1905000"/>
            <a:ext cx="8915400" cy="3777622"/>
          </a:xfrm>
        </p:spPr>
        <p:txBody>
          <a:bodyPr/>
          <a:lstStyle/>
          <a:p>
            <a:pPr marL="0" indent="0">
              <a:buNone/>
            </a:pPr>
            <a:endParaRPr lang="en-US" b="1" dirty="0"/>
          </a:p>
          <a:p>
            <a:r>
              <a:rPr lang="en-US" sz="2800" b="1" dirty="0">
                <a:latin typeface="Times New Roman" panose="02020603050405020304" pitchFamily="18" charset="0"/>
                <a:cs typeface="Times New Roman" panose="02020603050405020304" pitchFamily="18" charset="0"/>
              </a:rPr>
              <a:t>DNA                          RNA                       PROTEIN</a:t>
            </a:r>
          </a:p>
          <a:p>
            <a:pPr marL="0" indent="0">
              <a:buNone/>
            </a:pPr>
            <a:r>
              <a:rPr lang="en-US" sz="3200" dirty="0">
                <a:latin typeface="Times New Roman" panose="02020603050405020304" pitchFamily="18" charset="0"/>
                <a:cs typeface="Times New Roman" panose="02020603050405020304" pitchFamily="18" charset="0"/>
              </a:rPr>
              <a:t> 			</a:t>
            </a:r>
            <a:r>
              <a:rPr lang="en-US" sz="3200" dirty="0">
                <a:solidFill>
                  <a:srgbClr val="FF0000"/>
                </a:solidFill>
                <a:latin typeface="Times New Roman" panose="02020603050405020304" pitchFamily="18" charset="0"/>
                <a:cs typeface="Times New Roman" panose="02020603050405020304" pitchFamily="18" charset="0"/>
              </a:rPr>
              <a:t>transcription         translation</a:t>
            </a:r>
          </a:p>
          <a:p>
            <a:r>
              <a:rPr lang="en-US" sz="3200" dirty="0">
                <a:latin typeface="Times New Roman" panose="02020603050405020304" pitchFamily="18" charset="0"/>
                <a:cs typeface="Times New Roman" panose="02020603050405020304" pitchFamily="18" charset="0"/>
              </a:rPr>
              <a:t>This is the flow of genetic information in the cell</a:t>
            </a:r>
          </a:p>
        </p:txBody>
      </p:sp>
      <p:sp>
        <p:nvSpPr>
          <p:cNvPr id="4" name="Right Arrow 5"/>
          <p:cNvSpPr/>
          <p:nvPr/>
        </p:nvSpPr>
        <p:spPr>
          <a:xfrm>
            <a:off x="2489741" y="2457450"/>
            <a:ext cx="2062090" cy="245906"/>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Right Arrow 5"/>
          <p:cNvSpPr/>
          <p:nvPr/>
        </p:nvSpPr>
        <p:spPr>
          <a:xfrm>
            <a:off x="5753100" y="2457450"/>
            <a:ext cx="1638300" cy="245906"/>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Date Placeholder 5"/>
          <p:cNvSpPr>
            <a:spLocks noGrp="1"/>
          </p:cNvSpPr>
          <p:nvPr>
            <p:ph type="dt" sz="half" idx="10"/>
          </p:nvPr>
        </p:nvSpPr>
        <p:spPr/>
        <p:txBody>
          <a:bodyPr/>
          <a:lstStyle/>
          <a:p>
            <a:fld id="{3780E621-E676-45A4-8814-8A896AE3779C}" type="datetime1">
              <a:rPr lang="en-US" smtClean="0"/>
              <a:t>2/27/2025</a:t>
            </a:fld>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43</a:t>
            </a:fld>
            <a:endParaRPr lang="en-US" dirty="0"/>
          </a:p>
        </p:txBody>
      </p:sp>
    </p:spTree>
    <p:extLst>
      <p:ext uri="{BB962C8B-B14F-4D97-AF65-F5344CB8AC3E}">
        <p14:creationId xmlns:p14="http://schemas.microsoft.com/office/powerpoint/2010/main" val="41405537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4275" y="329396"/>
            <a:ext cx="8911687" cy="1280890"/>
          </a:xfrm>
        </p:spPr>
        <p:txBody>
          <a:bodyPr/>
          <a:lstStyle/>
          <a:p>
            <a:pPr algn="ctr"/>
            <a:r>
              <a:rPr lang="en-US" dirty="0">
                <a:latin typeface="Times New Roman" panose="02020603050405020304" pitchFamily="18" charset="0"/>
                <a:cs typeface="Times New Roman" panose="02020603050405020304" pitchFamily="18" charset="0"/>
              </a:rPr>
              <a:t>Transcription and Translation</a:t>
            </a:r>
          </a:p>
        </p:txBody>
      </p:sp>
      <p:sp>
        <p:nvSpPr>
          <p:cNvPr id="3" name="Content Placeholder 2"/>
          <p:cNvSpPr>
            <a:spLocks noGrp="1"/>
          </p:cNvSpPr>
          <p:nvPr>
            <p:ph idx="1"/>
          </p:nvPr>
        </p:nvSpPr>
        <p:spPr>
          <a:xfrm>
            <a:off x="1964275" y="1771650"/>
            <a:ext cx="4573588" cy="3777622"/>
          </a:xfrm>
        </p:spPr>
        <p:txBody>
          <a:bodyPr>
            <a:normAutofit/>
          </a:bodyPr>
          <a:lstStyle/>
          <a:p>
            <a:pPr algn="just"/>
            <a:r>
              <a:rPr lang="en-US" sz="3200" dirty="0">
                <a:latin typeface="Times New Roman" panose="02020603050405020304" pitchFamily="18" charset="0"/>
                <a:cs typeface="Times New Roman" panose="02020603050405020304" pitchFamily="18" charset="0"/>
              </a:rPr>
              <a:t>Transcription:  The DNA of the gene is transcribed into segment of mRNA</a:t>
            </a:r>
          </a:p>
          <a:p>
            <a:pPr algn="just"/>
            <a:r>
              <a:rPr lang="en-US" sz="3200" dirty="0">
                <a:latin typeface="Times New Roman" panose="02020603050405020304" pitchFamily="18" charset="0"/>
                <a:cs typeface="Times New Roman" panose="02020603050405020304" pitchFamily="18" charset="0"/>
              </a:rPr>
              <a:t>Translation : RNA is translated into the amino acids that synthesize a polypeptide(protein)</a:t>
            </a:r>
          </a:p>
        </p:txBody>
      </p:sp>
      <p:pic>
        <p:nvPicPr>
          <p:cNvPr id="4" name="Picture 3"/>
          <p:cNvPicPr>
            <a:picLocks noChangeAspect="1"/>
          </p:cNvPicPr>
          <p:nvPr/>
        </p:nvPicPr>
        <p:blipFill>
          <a:blip r:embed="rId2"/>
          <a:stretch>
            <a:fillRect/>
          </a:stretch>
        </p:blipFill>
        <p:spPr>
          <a:xfrm>
            <a:off x="6762750" y="1771650"/>
            <a:ext cx="4381500" cy="4171950"/>
          </a:xfrm>
          <a:prstGeom prst="rect">
            <a:avLst/>
          </a:prstGeom>
        </p:spPr>
      </p:pic>
      <p:sp>
        <p:nvSpPr>
          <p:cNvPr id="5" name="Date Placeholder 4"/>
          <p:cNvSpPr>
            <a:spLocks noGrp="1"/>
          </p:cNvSpPr>
          <p:nvPr>
            <p:ph type="dt" sz="half" idx="10"/>
          </p:nvPr>
        </p:nvSpPr>
        <p:spPr/>
        <p:txBody>
          <a:bodyPr/>
          <a:lstStyle/>
          <a:p>
            <a:fld id="{51093D5B-67F2-4C47-ADFC-E8E6C07EF822}" type="datetime1">
              <a:rPr lang="en-US" smtClean="0"/>
              <a:t>2/27/2025</a:t>
            </a:fld>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44</a:t>
            </a:fld>
            <a:endParaRPr lang="en-US" dirty="0"/>
          </a:p>
        </p:txBody>
      </p:sp>
    </p:spTree>
    <p:extLst>
      <p:ext uri="{BB962C8B-B14F-4D97-AF65-F5344CB8AC3E}">
        <p14:creationId xmlns:p14="http://schemas.microsoft.com/office/powerpoint/2010/main" val="10035458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Times New Roman" panose="02020603050405020304" pitchFamily="18" charset="0"/>
                <a:cs typeface="Times New Roman" panose="02020603050405020304" pitchFamily="18" charset="0"/>
              </a:rPr>
              <a:t>Transcription </a:t>
            </a:r>
          </a:p>
        </p:txBody>
      </p:sp>
      <p:sp>
        <p:nvSpPr>
          <p:cNvPr id="3" name="Content Placeholder 2"/>
          <p:cNvSpPr>
            <a:spLocks noGrp="1"/>
          </p:cNvSpPr>
          <p:nvPr>
            <p:ph idx="1"/>
          </p:nvPr>
        </p:nvSpPr>
        <p:spPr>
          <a:xfrm>
            <a:off x="838200" y="1825625"/>
            <a:ext cx="5456583" cy="4351338"/>
          </a:xfrm>
        </p:spPr>
        <p:txBody>
          <a:bodyPr>
            <a:normAutofit lnSpcReduction="10000"/>
          </a:bodyPr>
          <a:lstStyle/>
          <a:p>
            <a:pPr algn="just"/>
            <a:r>
              <a:rPr lang="en-US" sz="2800" dirty="0">
                <a:latin typeface="Times New Roman" panose="02020603050405020304" pitchFamily="18" charset="0"/>
                <a:cs typeface="Times New Roman" panose="02020603050405020304" pitchFamily="18" charset="0"/>
              </a:rPr>
              <a:t>In the nucleus, the DNA helix unzips </a:t>
            </a:r>
          </a:p>
          <a:p>
            <a:pPr algn="just"/>
            <a:r>
              <a:rPr lang="en-US" sz="2800" dirty="0">
                <a:latin typeface="Times New Roman" panose="02020603050405020304" pitchFamily="18" charset="0"/>
                <a:cs typeface="Times New Roman" panose="02020603050405020304" pitchFamily="18" charset="0"/>
              </a:rPr>
              <a:t>RNA nucleotides line up along one strand of the DNA, following the base pairing rule.</a:t>
            </a:r>
          </a:p>
          <a:p>
            <a:pPr algn="just"/>
            <a:r>
              <a:rPr lang="en-US" sz="2800" dirty="0">
                <a:latin typeface="Times New Roman" panose="02020603050405020304" pitchFamily="18" charset="0"/>
                <a:cs typeface="Times New Roman" panose="02020603050405020304" pitchFamily="18" charset="0"/>
              </a:rPr>
              <a:t>The single-stranded messenger RNA(mRNA) peels away from the gene.</a:t>
            </a:r>
          </a:p>
          <a:p>
            <a:pPr algn="just"/>
            <a:r>
              <a:rPr lang="en-US" sz="2800" dirty="0">
                <a:latin typeface="Times New Roman" panose="02020603050405020304" pitchFamily="18" charset="0"/>
                <a:cs typeface="Times New Roman" panose="02020603050405020304" pitchFamily="18" charset="0"/>
              </a:rPr>
              <a:t>The DNA strands rejoin.</a:t>
            </a:r>
          </a:p>
          <a:p>
            <a:pPr algn="just"/>
            <a:r>
              <a:rPr lang="en-US" sz="2800" dirty="0">
                <a:latin typeface="Times New Roman" panose="02020603050405020304" pitchFamily="18" charset="0"/>
                <a:cs typeface="Times New Roman" panose="02020603050405020304" pitchFamily="18" charset="0"/>
              </a:rPr>
              <a:t>mRNA moves into the cytoplasm. </a:t>
            </a:r>
          </a:p>
        </p:txBody>
      </p:sp>
      <p:sp>
        <p:nvSpPr>
          <p:cNvPr id="4" name="Date Placeholder 3"/>
          <p:cNvSpPr>
            <a:spLocks noGrp="1"/>
          </p:cNvSpPr>
          <p:nvPr>
            <p:ph type="dt" sz="half" idx="10"/>
          </p:nvPr>
        </p:nvSpPr>
        <p:spPr/>
        <p:txBody>
          <a:bodyPr/>
          <a:lstStyle/>
          <a:p>
            <a:fld id="{81D79608-CDC9-451A-9025-8C665C6225BB}" type="datetime1">
              <a:rPr lang="en-US" smtClean="0"/>
              <a:t>2/27/2025</a:t>
            </a:fld>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45</a:t>
            </a:fld>
            <a:endParaRPr lang="en-US" dirty="0"/>
          </a:p>
        </p:txBody>
      </p:sp>
      <p:pic>
        <p:nvPicPr>
          <p:cNvPr id="6" name="Picture 5">
            <a:extLst>
              <a:ext uri="{FF2B5EF4-FFF2-40B4-BE49-F238E27FC236}">
                <a16:creationId xmlns:a16="http://schemas.microsoft.com/office/drawing/2014/main" id="{C35EE603-7183-4D0A-8611-9BEE9B4C2D8D}"/>
              </a:ext>
            </a:extLst>
          </p:cNvPr>
          <p:cNvPicPr>
            <a:picLocks noChangeAspect="1"/>
          </p:cNvPicPr>
          <p:nvPr/>
        </p:nvPicPr>
        <p:blipFill>
          <a:blip r:embed="rId2"/>
          <a:stretch>
            <a:fillRect/>
          </a:stretch>
        </p:blipFill>
        <p:spPr>
          <a:xfrm>
            <a:off x="6762750" y="1771650"/>
            <a:ext cx="4381500" cy="4171950"/>
          </a:xfrm>
          <a:prstGeom prst="rect">
            <a:avLst/>
          </a:prstGeom>
        </p:spPr>
      </p:pic>
    </p:spTree>
    <p:extLst>
      <p:ext uri="{BB962C8B-B14F-4D97-AF65-F5344CB8AC3E}">
        <p14:creationId xmlns:p14="http://schemas.microsoft.com/office/powerpoint/2010/main" val="1173721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Times New Roman" panose="02020603050405020304" pitchFamily="18" charset="0"/>
                <a:cs typeface="Times New Roman" panose="02020603050405020304" pitchFamily="18" charset="0"/>
              </a:rPr>
              <a:t>Translation</a:t>
            </a:r>
          </a:p>
        </p:txBody>
      </p:sp>
      <p:sp>
        <p:nvSpPr>
          <p:cNvPr id="3" name="Content Placeholder 2"/>
          <p:cNvSpPr>
            <a:spLocks noGrp="1"/>
          </p:cNvSpPr>
          <p:nvPr>
            <p:ph idx="1"/>
          </p:nvPr>
        </p:nvSpPr>
        <p:spPr>
          <a:xfrm>
            <a:off x="757518" y="1825625"/>
            <a:ext cx="5734878" cy="4351338"/>
          </a:xfrm>
        </p:spPr>
        <p:txBody>
          <a:bodyPr>
            <a:noAutofit/>
          </a:bodyPr>
          <a:lstStyle/>
          <a:p>
            <a:pPr algn="just"/>
            <a:r>
              <a:rPr lang="en-US" sz="3200" dirty="0">
                <a:latin typeface="Times New Roman" panose="02020603050405020304" pitchFamily="18" charset="0"/>
                <a:cs typeface="Times New Roman" panose="02020603050405020304" pitchFamily="18" charset="0"/>
              </a:rPr>
              <a:t>A ribosome (made up of </a:t>
            </a:r>
            <a:r>
              <a:rPr lang="en-US" sz="3200" dirty="0" err="1">
                <a:latin typeface="Times New Roman" panose="02020603050405020304" pitchFamily="18" charset="0"/>
                <a:cs typeface="Times New Roman" panose="02020603050405020304" pitchFamily="18" charset="0"/>
              </a:rPr>
              <a:t>rRNA</a:t>
            </a:r>
            <a:r>
              <a:rPr lang="en-US" sz="3200" dirty="0">
                <a:latin typeface="Times New Roman" panose="02020603050405020304" pitchFamily="18" charset="0"/>
                <a:cs typeface="Times New Roman" panose="02020603050405020304" pitchFamily="18" charset="0"/>
              </a:rPr>
              <a:t>) attaches to the mRNA</a:t>
            </a:r>
          </a:p>
          <a:p>
            <a:pPr algn="just"/>
            <a:r>
              <a:rPr lang="en-US" sz="3200" dirty="0">
                <a:latin typeface="Times New Roman" panose="02020603050405020304" pitchFamily="18" charset="0"/>
                <a:cs typeface="Times New Roman" panose="02020603050405020304" pitchFamily="18" charset="0"/>
              </a:rPr>
              <a:t>The ribosome provides an attachment site for </a:t>
            </a:r>
            <a:r>
              <a:rPr lang="en-US" sz="3200" dirty="0" err="1">
                <a:latin typeface="Times New Roman" panose="02020603050405020304" pitchFamily="18" charset="0"/>
                <a:cs typeface="Times New Roman" panose="02020603050405020304" pitchFamily="18" charset="0"/>
              </a:rPr>
              <a:t>tRNAs</a:t>
            </a:r>
            <a:endParaRPr lang="en-US" sz="3200" dirty="0">
              <a:latin typeface="Times New Roman" panose="02020603050405020304" pitchFamily="18" charset="0"/>
              <a:cs typeface="Times New Roman" panose="02020603050405020304" pitchFamily="18" charset="0"/>
            </a:endParaRPr>
          </a:p>
          <a:p>
            <a:pPr algn="just"/>
            <a:r>
              <a:rPr lang="en-US" sz="3200" dirty="0">
                <a:latin typeface="Times New Roman" panose="02020603050405020304" pitchFamily="18" charset="0"/>
                <a:cs typeface="Times New Roman" panose="02020603050405020304" pitchFamily="18" charset="0"/>
              </a:rPr>
              <a:t>Each </a:t>
            </a:r>
            <a:r>
              <a:rPr lang="en-US" sz="3200" dirty="0" err="1">
                <a:latin typeface="Times New Roman" panose="02020603050405020304" pitchFamily="18" charset="0"/>
                <a:cs typeface="Times New Roman" panose="02020603050405020304" pitchFamily="18" charset="0"/>
              </a:rPr>
              <a:t>tRNA</a:t>
            </a:r>
            <a:r>
              <a:rPr lang="en-US" sz="3200" dirty="0">
                <a:latin typeface="Times New Roman" panose="02020603050405020304" pitchFamily="18" charset="0"/>
                <a:cs typeface="Times New Roman" panose="02020603050405020304" pitchFamily="18" charset="0"/>
              </a:rPr>
              <a:t> molecule has a base triplet called an anticodon on one end</a:t>
            </a:r>
          </a:p>
          <a:p>
            <a:pPr algn="just"/>
            <a:r>
              <a:rPr lang="en-US" sz="3200" dirty="0">
                <a:latin typeface="Times New Roman" panose="02020603050405020304" pitchFamily="18" charset="0"/>
                <a:cs typeface="Times New Roman" panose="02020603050405020304" pitchFamily="18" charset="0"/>
              </a:rPr>
              <a:t>A specific amino acid is attached to the other end.</a:t>
            </a:r>
          </a:p>
        </p:txBody>
      </p:sp>
      <p:sp>
        <p:nvSpPr>
          <p:cNvPr id="4" name="Date Placeholder 3"/>
          <p:cNvSpPr>
            <a:spLocks noGrp="1"/>
          </p:cNvSpPr>
          <p:nvPr>
            <p:ph type="dt" sz="half" idx="10"/>
          </p:nvPr>
        </p:nvSpPr>
        <p:spPr/>
        <p:txBody>
          <a:bodyPr/>
          <a:lstStyle/>
          <a:p>
            <a:fld id="{9CB31E38-8A81-45E6-87DD-A2593C293A55}" type="datetime1">
              <a:rPr lang="en-US" smtClean="0"/>
              <a:t>2/27/2025</a:t>
            </a:fld>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46</a:t>
            </a:fld>
            <a:endParaRPr lang="en-US" dirty="0"/>
          </a:p>
        </p:txBody>
      </p:sp>
      <p:pic>
        <p:nvPicPr>
          <p:cNvPr id="6" name="Picture 5">
            <a:extLst>
              <a:ext uri="{FF2B5EF4-FFF2-40B4-BE49-F238E27FC236}">
                <a16:creationId xmlns:a16="http://schemas.microsoft.com/office/drawing/2014/main" id="{1E2816ED-02DC-4857-B05C-E898032521D8}"/>
              </a:ext>
            </a:extLst>
          </p:cNvPr>
          <p:cNvPicPr>
            <a:picLocks noChangeAspect="1"/>
          </p:cNvPicPr>
          <p:nvPr/>
        </p:nvPicPr>
        <p:blipFill>
          <a:blip r:embed="rId2"/>
          <a:stretch>
            <a:fillRect/>
          </a:stretch>
        </p:blipFill>
        <p:spPr>
          <a:xfrm>
            <a:off x="6780020" y="1927083"/>
            <a:ext cx="4383404" cy="4170025"/>
          </a:xfrm>
          <a:prstGeom prst="rect">
            <a:avLst/>
          </a:prstGeom>
        </p:spPr>
      </p:pic>
    </p:spTree>
    <p:extLst>
      <p:ext uri="{BB962C8B-B14F-4D97-AF65-F5344CB8AC3E}">
        <p14:creationId xmlns:p14="http://schemas.microsoft.com/office/powerpoint/2010/main" val="9580276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Times New Roman" panose="02020603050405020304" pitchFamily="18" charset="0"/>
                <a:cs typeface="Times New Roman" panose="02020603050405020304" pitchFamily="18" charset="0"/>
              </a:rPr>
              <a:t>Translation</a:t>
            </a:r>
          </a:p>
        </p:txBody>
      </p:sp>
      <p:sp>
        <p:nvSpPr>
          <p:cNvPr id="3" name="Content Placeholder 2"/>
          <p:cNvSpPr>
            <a:spLocks noGrp="1"/>
          </p:cNvSpPr>
          <p:nvPr>
            <p:ph idx="1"/>
          </p:nvPr>
        </p:nvSpPr>
        <p:spPr>
          <a:xfrm>
            <a:off x="2132012" y="1916426"/>
            <a:ext cx="4325938" cy="3777622"/>
          </a:xfrm>
        </p:spPr>
        <p:txBody>
          <a:bodyPr>
            <a:normAutofit fontScale="92500" lnSpcReduction="20000"/>
          </a:bodyPr>
          <a:lstStyle/>
          <a:p>
            <a:pPr algn="just"/>
            <a:r>
              <a:rPr lang="en-US" sz="3600" dirty="0">
                <a:latin typeface="Times New Roman" panose="02020603050405020304" pitchFamily="18" charset="0"/>
                <a:cs typeface="Times New Roman" panose="02020603050405020304" pitchFamily="18" charset="0"/>
              </a:rPr>
              <a:t>When the anticodons match up with the mRNA, this causes the amino acids to line up as well.</a:t>
            </a:r>
          </a:p>
          <a:p>
            <a:pPr algn="just"/>
            <a:r>
              <a:rPr lang="en-US" sz="3600" dirty="0">
                <a:latin typeface="Times New Roman" panose="02020603050405020304" pitchFamily="18" charset="0"/>
                <a:cs typeface="Times New Roman" panose="02020603050405020304" pitchFamily="18" charset="0"/>
              </a:rPr>
              <a:t>The sequence of lined-up amino acids is joined by peptide bonds to make a protein.</a:t>
            </a:r>
          </a:p>
        </p:txBody>
      </p:sp>
      <p:pic>
        <p:nvPicPr>
          <p:cNvPr id="4" name="Picture 3"/>
          <p:cNvPicPr>
            <a:picLocks noChangeAspect="1"/>
          </p:cNvPicPr>
          <p:nvPr/>
        </p:nvPicPr>
        <p:blipFill>
          <a:blip r:embed="rId2"/>
          <a:stretch>
            <a:fillRect/>
          </a:stretch>
        </p:blipFill>
        <p:spPr>
          <a:xfrm>
            <a:off x="7048768" y="1714499"/>
            <a:ext cx="5038725" cy="4181475"/>
          </a:xfrm>
          <a:prstGeom prst="rect">
            <a:avLst/>
          </a:prstGeom>
        </p:spPr>
      </p:pic>
      <p:sp>
        <p:nvSpPr>
          <p:cNvPr id="5" name="Date Placeholder 4"/>
          <p:cNvSpPr>
            <a:spLocks noGrp="1"/>
          </p:cNvSpPr>
          <p:nvPr>
            <p:ph type="dt" sz="half" idx="10"/>
          </p:nvPr>
        </p:nvSpPr>
        <p:spPr/>
        <p:txBody>
          <a:bodyPr/>
          <a:lstStyle/>
          <a:p>
            <a:fld id="{B6786123-0722-44AD-8789-9CE2A3F3E657}" type="datetime1">
              <a:rPr lang="en-US" smtClean="0"/>
              <a:t>2/27/2025</a:t>
            </a:fld>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47</a:t>
            </a:fld>
            <a:endParaRPr lang="en-US" dirty="0"/>
          </a:p>
        </p:txBody>
      </p:sp>
    </p:spTree>
    <p:extLst>
      <p:ext uri="{BB962C8B-B14F-4D97-AF65-F5344CB8AC3E}">
        <p14:creationId xmlns:p14="http://schemas.microsoft.com/office/powerpoint/2010/main" val="42370313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F5B26-5B76-4C67-AD11-EE07CF54CED5}"/>
              </a:ext>
            </a:extLst>
          </p:cNvPr>
          <p:cNvSpPr>
            <a:spLocks noGrp="1"/>
          </p:cNvSpPr>
          <p:nvPr>
            <p:ph type="ctrTitle"/>
          </p:nvPr>
        </p:nvSpPr>
        <p:spPr/>
        <p:txBody>
          <a:bodyPr/>
          <a:lstStyle/>
          <a:p>
            <a:endParaRPr lang="en-US" dirty="0"/>
          </a:p>
        </p:txBody>
      </p:sp>
      <p:sp>
        <p:nvSpPr>
          <p:cNvPr id="3" name="Subtitle 2">
            <a:extLst>
              <a:ext uri="{FF2B5EF4-FFF2-40B4-BE49-F238E27FC236}">
                <a16:creationId xmlns:a16="http://schemas.microsoft.com/office/drawing/2014/main" id="{D4BAE15D-14B7-4D05-9DE0-843CCAC79359}"/>
              </a:ext>
            </a:extLst>
          </p:cNvPr>
          <p:cNvSpPr>
            <a:spLocks noGrp="1"/>
          </p:cNvSpPr>
          <p:nvPr>
            <p:ph type="subTitle" idx="1"/>
          </p:nvPr>
        </p:nvSpPr>
        <p:spPr/>
        <p:txBody>
          <a:bodyPr/>
          <a:lstStyle/>
          <a:p>
            <a:endParaRPr lang="en-US" dirty="0"/>
          </a:p>
        </p:txBody>
      </p:sp>
      <p:graphicFrame>
        <p:nvGraphicFramePr>
          <p:cNvPr id="5" name="Table 4">
            <a:extLst>
              <a:ext uri="{FF2B5EF4-FFF2-40B4-BE49-F238E27FC236}">
                <a16:creationId xmlns:a16="http://schemas.microsoft.com/office/drawing/2014/main" id="{F52CFA9F-F41C-4199-8687-C330D9333800}"/>
              </a:ext>
            </a:extLst>
          </p:cNvPr>
          <p:cNvGraphicFramePr>
            <a:graphicFrameLocks noGrp="1"/>
          </p:cNvGraphicFramePr>
          <p:nvPr>
            <p:extLst>
              <p:ext uri="{D42A27DB-BD31-4B8C-83A1-F6EECF244321}">
                <p14:modId xmlns:p14="http://schemas.microsoft.com/office/powerpoint/2010/main" val="2481729184"/>
              </p:ext>
            </p:extLst>
          </p:nvPr>
        </p:nvGraphicFramePr>
        <p:xfrm>
          <a:off x="2868612" y="1170702"/>
          <a:ext cx="6454775" cy="2198370"/>
        </p:xfrm>
        <a:graphic>
          <a:graphicData uri="http://schemas.openxmlformats.org/drawingml/2006/table">
            <a:tbl>
              <a:tblPr firstRow="1" firstCol="1" bandRow="1">
                <a:tableStyleId>{5C22544A-7EE6-4342-B048-85BDC9FD1C3A}</a:tableStyleId>
              </a:tblPr>
              <a:tblGrid>
                <a:gridCol w="6454775">
                  <a:extLst>
                    <a:ext uri="{9D8B030D-6E8A-4147-A177-3AD203B41FA5}">
                      <a16:colId xmlns:a16="http://schemas.microsoft.com/office/drawing/2014/main" val="4286266861"/>
                    </a:ext>
                  </a:extLst>
                </a:gridCol>
              </a:tblGrid>
              <a:tr h="239395">
                <a:tc>
                  <a:txBody>
                    <a:bodyPr/>
                    <a:lstStyle/>
                    <a:p>
                      <a:pPr marL="0" marR="0" algn="ctr">
                        <a:lnSpc>
                          <a:spcPct val="115000"/>
                        </a:lnSpc>
                        <a:spcBef>
                          <a:spcPts val="0"/>
                        </a:spcBef>
                        <a:spcAft>
                          <a:spcPts val="0"/>
                        </a:spcAft>
                      </a:pPr>
                      <a:r>
                        <a:rPr lang="en-GB" sz="3200" dirty="0">
                          <a:effectLst/>
                          <a:latin typeface="Times New Roman" panose="02020603050405020304" pitchFamily="18" charset="0"/>
                          <a:cs typeface="Times New Roman" panose="02020603050405020304" pitchFamily="18" charset="0"/>
                        </a:rPr>
                        <a:t>STRUCTURE OF THE HUMAN GENOME; HUMAN GENOME PROJECT (HGP); FROM GENES TO PROTEINS</a:t>
                      </a:r>
                      <a:endParaRPr lang="en-US" sz="3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40412767"/>
                  </a:ext>
                </a:extLst>
              </a:tr>
            </a:tbl>
          </a:graphicData>
        </a:graphic>
      </p:graphicFrame>
    </p:spTree>
    <p:extLst>
      <p:ext uri="{BB962C8B-B14F-4D97-AF65-F5344CB8AC3E}">
        <p14:creationId xmlns:p14="http://schemas.microsoft.com/office/powerpoint/2010/main" val="36469657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D58886-2A86-4877-B16C-B481C5E92F8C}"/>
              </a:ext>
            </a:extLst>
          </p:cNvPr>
          <p:cNvSpPr>
            <a:spLocks noGrp="1"/>
          </p:cNvSpPr>
          <p:nvPr>
            <p:ph idx="1"/>
          </p:nvPr>
        </p:nvSpPr>
        <p:spPr>
          <a:xfrm>
            <a:off x="838200" y="833718"/>
            <a:ext cx="10515600" cy="5343245"/>
          </a:xfrm>
        </p:spPr>
        <p:txBody>
          <a:bodyPr>
            <a:normAutofit/>
          </a:bodyPr>
          <a:lstStyle/>
          <a:p>
            <a:pPr algn="just"/>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genome </a:t>
            </a:r>
            <a:r>
              <a:rPr lang="en-US" dirty="0">
                <a:latin typeface="Times New Roman" panose="02020603050405020304" pitchFamily="18" charset="0"/>
                <a:cs typeface="Times New Roman" panose="02020603050405020304" pitchFamily="18" charset="0"/>
              </a:rPr>
              <a:t>of an organism can be defined as “the total DNA content of the cell”, and as such it contains all the genetic information required to direct the growth and development of the organism.</a:t>
            </a:r>
          </a:p>
          <a:p>
            <a:pPr algn="just"/>
            <a:r>
              <a:rPr lang="en-US" dirty="0">
                <a:latin typeface="Times New Roman" panose="02020603050405020304" pitchFamily="18" charset="0"/>
                <a:cs typeface="Times New Roman" panose="02020603050405020304" pitchFamily="18" charset="0"/>
              </a:rPr>
              <a:t>These are classified into two categories, genes and noncoding segments of the DNA (or RNA in some viruses). </a:t>
            </a:r>
          </a:p>
          <a:p>
            <a:pPr algn="just"/>
            <a:r>
              <a:rPr lang="en-US" dirty="0">
                <a:latin typeface="Times New Roman" panose="02020603050405020304" pitchFamily="18" charset="0"/>
                <a:cs typeface="Times New Roman" panose="02020603050405020304" pitchFamily="18" charset="0"/>
              </a:rPr>
              <a:t>In fact, only about 2% of the genome is composed of genes (which code for proteins/ polypeptides), whereas most of the remainder is noncoding, in that they do not code for proteins/ polypeptides but possess regulatory or other functions.</a:t>
            </a:r>
          </a:p>
          <a:p>
            <a:pPr algn="just"/>
            <a:r>
              <a:rPr lang="en-US" dirty="0">
                <a:latin typeface="Times New Roman" panose="02020603050405020304" pitchFamily="18" charset="0"/>
                <a:cs typeface="Times New Roman" panose="02020603050405020304" pitchFamily="18" charset="0"/>
              </a:rPr>
              <a:t>The number of genes contained within the genome of an organism ranges from around 500 for the bacterium Mycoplasma </a:t>
            </a:r>
            <a:r>
              <a:rPr lang="en-US" dirty="0" err="1">
                <a:latin typeface="Times New Roman" panose="02020603050405020304" pitchFamily="18" charset="0"/>
                <a:cs typeface="Times New Roman" panose="02020603050405020304" pitchFamily="18" charset="0"/>
              </a:rPr>
              <a:t>genitalium</a:t>
            </a:r>
            <a:r>
              <a:rPr lang="en-US" dirty="0">
                <a:latin typeface="Times New Roman" panose="02020603050405020304" pitchFamily="18" charset="0"/>
                <a:cs typeface="Times New Roman" panose="02020603050405020304" pitchFamily="18" charset="0"/>
              </a:rPr>
              <a:t> to over 50,000, predicted to be present in most plants.</a:t>
            </a:r>
          </a:p>
        </p:txBody>
      </p:sp>
    </p:spTree>
    <p:extLst>
      <p:ext uri="{BB962C8B-B14F-4D97-AF65-F5344CB8AC3E}">
        <p14:creationId xmlns:p14="http://schemas.microsoft.com/office/powerpoint/2010/main" val="2160994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Times New Roman" panose="02020603050405020304" pitchFamily="18" charset="0"/>
                <a:cs typeface="Times New Roman" panose="02020603050405020304" pitchFamily="18" charset="0"/>
              </a:rPr>
              <a:t>History of DNA</a:t>
            </a:r>
            <a:endParaRPr lang="en-US" dirty="0"/>
          </a:p>
        </p:txBody>
      </p:sp>
      <p:sp>
        <p:nvSpPr>
          <p:cNvPr id="3" name="Content Placeholder 2"/>
          <p:cNvSpPr>
            <a:spLocks noGrp="1"/>
          </p:cNvSpPr>
          <p:nvPr>
            <p:ph idx="1"/>
          </p:nvPr>
        </p:nvSpPr>
        <p:spPr/>
        <p:txBody>
          <a:bodyPr>
            <a:normAutofit/>
          </a:bodyPr>
          <a:lstStyle/>
          <a:p>
            <a:r>
              <a:rPr lang="en-US" sz="3200" dirty="0">
                <a:latin typeface="Times New Roman" panose="02020603050405020304" pitchFamily="18" charset="0"/>
                <a:cs typeface="Times New Roman" panose="02020603050405020304" pitchFamily="18" charset="0"/>
              </a:rPr>
              <a:t>In 1947-, Erwin Chargaff reported DNA composition to be species-specific</a:t>
            </a:r>
          </a:p>
          <a:p>
            <a:r>
              <a:rPr lang="en-US" sz="3200" dirty="0">
                <a:latin typeface="Times New Roman" panose="02020603050405020304" pitchFamily="18" charset="0"/>
                <a:cs typeface="Times New Roman" panose="02020603050405020304" pitchFamily="18" charset="0"/>
              </a:rPr>
              <a:t>In 1950, Chargaff found a peculiar regularity in the ratios of nucleotide bases.</a:t>
            </a:r>
          </a:p>
          <a:p>
            <a:r>
              <a:rPr lang="en-US" sz="3200" dirty="0">
                <a:latin typeface="Times New Roman" panose="02020603050405020304" pitchFamily="18" charset="0"/>
                <a:cs typeface="Times New Roman" panose="02020603050405020304" pitchFamily="18" charset="0"/>
              </a:rPr>
              <a:t>Chargaff’s Rule: A=T and G=C</a:t>
            </a:r>
          </a:p>
          <a:p>
            <a:pPr marL="0" indent="0">
              <a:buNone/>
            </a:pPr>
            <a:r>
              <a:rPr lang="en-US" sz="3200" dirty="0">
                <a:latin typeface="Times New Roman" panose="02020603050405020304" pitchFamily="18" charset="0"/>
                <a:cs typeface="Times New Roman" panose="02020603050405020304" pitchFamily="18" charset="0"/>
              </a:rPr>
              <a:t>        -For example: in humans </a:t>
            </a:r>
          </a:p>
          <a:p>
            <a:pPr marL="0" indent="0">
              <a:buNone/>
            </a:pPr>
            <a:r>
              <a:rPr lang="en-US" sz="3200" dirty="0">
                <a:latin typeface="Times New Roman" panose="02020603050405020304" pitchFamily="18" charset="0"/>
                <a:cs typeface="Times New Roman" panose="02020603050405020304" pitchFamily="18" charset="0"/>
              </a:rPr>
              <a:t>               A=30.9% G=19.9%</a:t>
            </a:r>
          </a:p>
          <a:p>
            <a:pPr marL="0" indent="0">
              <a:buNone/>
            </a:pPr>
            <a:r>
              <a:rPr lang="en-US" sz="3200" dirty="0">
                <a:latin typeface="Times New Roman" panose="02020603050405020304" pitchFamily="18" charset="0"/>
                <a:cs typeface="Times New Roman" panose="02020603050405020304" pitchFamily="18" charset="0"/>
              </a:rPr>
              <a:t>               T=29.4%  C=19.8%.</a:t>
            </a:r>
          </a:p>
        </p:txBody>
      </p:sp>
      <p:sp>
        <p:nvSpPr>
          <p:cNvPr id="4" name="Date Placeholder 3"/>
          <p:cNvSpPr>
            <a:spLocks noGrp="1"/>
          </p:cNvSpPr>
          <p:nvPr>
            <p:ph type="dt" sz="half" idx="10"/>
          </p:nvPr>
        </p:nvSpPr>
        <p:spPr/>
        <p:txBody>
          <a:bodyPr/>
          <a:lstStyle/>
          <a:p>
            <a:fld id="{DF2665CA-CD01-4F20-9F53-43BA3995EE1A}" type="datetime1">
              <a:rPr lang="en-US" smtClean="0"/>
              <a:t>2/27/2025</a:t>
            </a:fld>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37977706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57DBEC3-58CC-4173-A584-4DB0B3E7394A}"/>
              </a:ext>
            </a:extLst>
          </p:cNvPr>
          <p:cNvPicPr>
            <a:picLocks noGrp="1" noChangeAspect="1"/>
          </p:cNvPicPr>
          <p:nvPr>
            <p:ph idx="1"/>
          </p:nvPr>
        </p:nvPicPr>
        <p:blipFill>
          <a:blip r:embed="rId2"/>
          <a:stretch>
            <a:fillRect/>
          </a:stretch>
        </p:blipFill>
        <p:spPr>
          <a:xfrm>
            <a:off x="484094" y="80684"/>
            <a:ext cx="11107271" cy="6669740"/>
          </a:xfrm>
        </p:spPr>
      </p:pic>
    </p:spTree>
    <p:extLst>
      <p:ext uri="{BB962C8B-B14F-4D97-AF65-F5344CB8AC3E}">
        <p14:creationId xmlns:p14="http://schemas.microsoft.com/office/powerpoint/2010/main" val="1180863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7B2DE-6E71-4CAE-B428-7EB4D1D2283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D2DB89E-55FB-4CDF-9407-2D532681C74D}"/>
              </a:ext>
            </a:extLst>
          </p:cNvPr>
          <p:cNvSpPr>
            <a:spLocks noGrp="1"/>
          </p:cNvSpPr>
          <p:nvPr>
            <p:ph idx="1"/>
          </p:nvPr>
        </p:nvSpPr>
        <p:spPr/>
        <p:txBody>
          <a:bodyPr>
            <a:normAutofit fontScale="92500" lnSpcReduction="10000"/>
          </a:bodyPr>
          <a:lstStyle/>
          <a:p>
            <a:r>
              <a:rPr lang="en-US" dirty="0">
                <a:latin typeface="Times New Roman" panose="02020603050405020304" pitchFamily="18" charset="0"/>
                <a:cs typeface="Times New Roman" panose="02020603050405020304" pitchFamily="18" charset="0"/>
              </a:rPr>
              <a:t>In bacteria, the genetic information is normally carried on one circular DNA molecule referred to as the bacterial chromosome, which may be supplemented with several small self-replicating DNA molecules, also known as plasmids.</a:t>
            </a:r>
          </a:p>
          <a:p>
            <a:r>
              <a:rPr lang="en-US" dirty="0">
                <a:latin typeface="Times New Roman" panose="02020603050405020304" pitchFamily="18" charset="0"/>
                <a:cs typeface="Times New Roman" panose="02020603050405020304" pitchFamily="18" charset="0"/>
              </a:rPr>
              <a:t>Eukaryotic cells contain several linear chromosomes within the nucleus. Human cells, for example, contain 23 pairs of chromosomes.</a:t>
            </a:r>
          </a:p>
          <a:p>
            <a:r>
              <a:rPr lang="en-US" dirty="0">
                <a:latin typeface="Times New Roman" panose="02020603050405020304" pitchFamily="18" charset="0"/>
                <a:cs typeface="Times New Roman" panose="02020603050405020304" pitchFamily="18" charset="0"/>
              </a:rPr>
              <a:t>In addition to the DNA present in the nucleus, mitochondria and chloroplasts contain DNA that encodes a fraction of the functions of these organelles. </a:t>
            </a:r>
          </a:p>
          <a:p>
            <a:r>
              <a:rPr lang="en-US" dirty="0">
                <a:latin typeface="Times New Roman" panose="02020603050405020304" pitchFamily="18" charset="0"/>
                <a:cs typeface="Times New Roman" panose="02020603050405020304" pitchFamily="18" charset="0"/>
              </a:rPr>
              <a:t>For multicellular organisms the genome content is identical for all cells with only a few exceptions (such as red blood cells, which contain no nuclei and hence no nuclear DNA).</a:t>
            </a:r>
          </a:p>
        </p:txBody>
      </p:sp>
    </p:spTree>
    <p:extLst>
      <p:ext uri="{BB962C8B-B14F-4D97-AF65-F5344CB8AC3E}">
        <p14:creationId xmlns:p14="http://schemas.microsoft.com/office/powerpoint/2010/main" val="21221778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EB44E-B453-5D01-D1FC-EE89DEF5F505}"/>
              </a:ext>
            </a:extLst>
          </p:cNvPr>
          <p:cNvSpPr>
            <a:spLocks noGrp="1"/>
          </p:cNvSpPr>
          <p:nvPr>
            <p:ph type="title"/>
          </p:nvPr>
        </p:nvSpPr>
        <p:spPr>
          <a:xfrm>
            <a:off x="838200" y="-132177"/>
            <a:ext cx="10515600" cy="1325563"/>
          </a:xfrm>
        </p:spPr>
        <p:txBody>
          <a:bodyPr>
            <a:normAutofit/>
          </a:bodyPr>
          <a:lstStyle/>
          <a:p>
            <a:r>
              <a:rPr lang="en-US" sz="3200" b="1" dirty="0">
                <a:latin typeface="Times New Roman" panose="02020603050405020304" pitchFamily="18" charset="0"/>
                <a:cs typeface="Times New Roman" panose="02020603050405020304" pitchFamily="18" charset="0"/>
              </a:rPr>
              <a:t>THE HUMAN GENOME (HG)</a:t>
            </a:r>
            <a:endParaRPr lang="en-US" sz="3200" b="1" dirty="0"/>
          </a:p>
        </p:txBody>
      </p:sp>
      <p:sp>
        <p:nvSpPr>
          <p:cNvPr id="3" name="Content Placeholder 2">
            <a:extLst>
              <a:ext uri="{FF2B5EF4-FFF2-40B4-BE49-F238E27FC236}">
                <a16:creationId xmlns:a16="http://schemas.microsoft.com/office/drawing/2014/main" id="{DCD6AB67-45EA-6F2B-EFD1-E4F94264249C}"/>
              </a:ext>
            </a:extLst>
          </p:cNvPr>
          <p:cNvSpPr>
            <a:spLocks noGrp="1"/>
          </p:cNvSpPr>
          <p:nvPr>
            <p:ph sz="half" idx="1"/>
          </p:nvPr>
        </p:nvSpPr>
        <p:spPr>
          <a:xfrm>
            <a:off x="224589" y="1087693"/>
            <a:ext cx="5795211" cy="4351338"/>
          </a:xfrm>
        </p:spPr>
        <p:txBody>
          <a:bodyPr>
            <a:noAutofit/>
          </a:bodyPr>
          <a:lstStyle/>
          <a:p>
            <a:r>
              <a:rPr lang="en-US" sz="3200" dirty="0">
                <a:latin typeface="Times New Roman" panose="02020603050405020304" pitchFamily="18" charset="0"/>
                <a:cs typeface="Times New Roman" panose="02020603050405020304" pitchFamily="18" charset="0"/>
              </a:rPr>
              <a:t>The human genome is the complete set of genetic information for humans and is by far the most complex and largest genome</a:t>
            </a:r>
          </a:p>
          <a:p>
            <a:r>
              <a:rPr lang="en-US" sz="3200" dirty="0">
                <a:latin typeface="Times New Roman" panose="02020603050405020304" pitchFamily="18" charset="0"/>
                <a:cs typeface="Times New Roman" panose="02020603050405020304" pitchFamily="18" charset="0"/>
              </a:rPr>
              <a:t>It size spans a length of about 6feet of DNA, containing more than 30,000 genes</a:t>
            </a:r>
          </a:p>
          <a:p>
            <a:r>
              <a:rPr lang="en-US" sz="3200" dirty="0">
                <a:latin typeface="Times New Roman" panose="02020603050405020304" pitchFamily="18" charset="0"/>
                <a:cs typeface="Times New Roman" panose="02020603050405020304" pitchFamily="18" charset="0"/>
              </a:rPr>
              <a:t>The DNA is organized into a haploid chromosomal set of 22 (autosome) and one sex chromosomes(X or Y) </a:t>
            </a:r>
          </a:p>
          <a:p>
            <a:endParaRPr lang="en-US" sz="3200" dirty="0">
              <a:latin typeface="Times New Roman" panose="02020603050405020304" pitchFamily="18" charset="0"/>
              <a:cs typeface="Times New Roman" panose="02020603050405020304" pitchFamily="18" charset="0"/>
            </a:endParaRPr>
          </a:p>
        </p:txBody>
      </p:sp>
      <p:pic>
        <p:nvPicPr>
          <p:cNvPr id="6" name="Content Placeholder 5">
            <a:extLst>
              <a:ext uri="{FF2B5EF4-FFF2-40B4-BE49-F238E27FC236}">
                <a16:creationId xmlns:a16="http://schemas.microsoft.com/office/drawing/2014/main" id="{9DD5C063-0DB5-ACF1-9335-64C5270F86F4}"/>
              </a:ext>
            </a:extLst>
          </p:cNvPr>
          <p:cNvPicPr>
            <a:picLocks noGrp="1" noChangeAspect="1"/>
          </p:cNvPicPr>
          <p:nvPr>
            <p:ph sz="half" idx="2"/>
          </p:nvPr>
        </p:nvPicPr>
        <p:blipFill>
          <a:blip r:embed="rId2"/>
          <a:stretch>
            <a:fillRect/>
          </a:stretch>
        </p:blipFill>
        <p:spPr>
          <a:xfrm>
            <a:off x="5887453" y="1507959"/>
            <a:ext cx="6272463" cy="3818022"/>
          </a:xfrm>
        </p:spPr>
      </p:pic>
    </p:spTree>
    <p:extLst>
      <p:ext uri="{BB962C8B-B14F-4D97-AF65-F5344CB8AC3E}">
        <p14:creationId xmlns:p14="http://schemas.microsoft.com/office/powerpoint/2010/main" val="2942004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69C4D-67BE-0D06-374C-D00D9C088DE5}"/>
              </a:ext>
            </a:extLst>
          </p:cNvPr>
          <p:cNvSpPr>
            <a:spLocks noGrp="1"/>
          </p:cNvSpPr>
          <p:nvPr>
            <p:ph type="title"/>
          </p:nvPr>
        </p:nvSpPr>
        <p:spPr>
          <a:xfrm>
            <a:off x="838200" y="140537"/>
            <a:ext cx="10515600" cy="902201"/>
          </a:xfrm>
        </p:spPr>
        <p:txBody>
          <a:bodyPr>
            <a:normAutofit/>
          </a:bodyPr>
          <a:lstStyle/>
          <a:p>
            <a:r>
              <a:rPr lang="en-US" sz="3600" b="1" dirty="0">
                <a:latin typeface="Times New Roman" panose="02020603050405020304" pitchFamily="18" charset="0"/>
                <a:cs typeface="Times New Roman" panose="02020603050405020304" pitchFamily="18" charset="0"/>
              </a:rPr>
              <a:t>SALIENT FEATURES OF HUMAN GENOME</a:t>
            </a:r>
          </a:p>
        </p:txBody>
      </p:sp>
      <p:sp>
        <p:nvSpPr>
          <p:cNvPr id="3" name="Content Placeholder 2">
            <a:extLst>
              <a:ext uri="{FF2B5EF4-FFF2-40B4-BE49-F238E27FC236}">
                <a16:creationId xmlns:a16="http://schemas.microsoft.com/office/drawing/2014/main" id="{72A882EB-2F4A-9FD2-6F0D-C01DC38B6D6E}"/>
              </a:ext>
            </a:extLst>
          </p:cNvPr>
          <p:cNvSpPr>
            <a:spLocks noGrp="1"/>
          </p:cNvSpPr>
          <p:nvPr>
            <p:ph idx="1"/>
          </p:nvPr>
        </p:nvSpPr>
        <p:spPr>
          <a:xfrm>
            <a:off x="256674" y="1042737"/>
            <a:ext cx="11097126" cy="5134226"/>
          </a:xfrm>
        </p:spPr>
        <p:txBody>
          <a:bodyPr>
            <a:normAutofit lnSpcReduction="10000"/>
          </a:bodyPr>
          <a:lstStyle/>
          <a:p>
            <a:pPr algn="just"/>
            <a:r>
              <a:rPr lang="en-US" dirty="0">
                <a:latin typeface="Times New Roman" panose="02020603050405020304" pitchFamily="18" charset="0"/>
                <a:cs typeface="Times New Roman" panose="02020603050405020304" pitchFamily="18" charset="0"/>
              </a:rPr>
              <a:t>HG consists the information of 24 chromosomes(22 autosomes + X chromosome + one Y chromosome</a:t>
            </a:r>
          </a:p>
          <a:p>
            <a:pPr algn="just"/>
            <a:r>
              <a:rPr lang="en-US" dirty="0">
                <a:latin typeface="Times New Roman" panose="02020603050405020304" pitchFamily="18" charset="0"/>
                <a:cs typeface="Times New Roman" panose="02020603050405020304" pitchFamily="18" charset="0"/>
              </a:rPr>
              <a:t>The HG contains over 3 Billion nucleotide pairs </a:t>
            </a:r>
          </a:p>
          <a:p>
            <a:pPr algn="just"/>
            <a:r>
              <a:rPr lang="en-US" dirty="0">
                <a:latin typeface="Times New Roman" panose="02020603050405020304" pitchFamily="18" charset="0"/>
                <a:cs typeface="Times New Roman" panose="02020603050405020304" pitchFamily="18" charset="0"/>
              </a:rPr>
              <a:t>Average gene contains of 3000 </a:t>
            </a:r>
            <a:r>
              <a:rPr lang="en-US" dirty="0" err="1">
                <a:latin typeface="Times New Roman" panose="02020603050405020304" pitchFamily="18" charset="0"/>
                <a:cs typeface="Times New Roman" panose="02020603050405020304" pitchFamily="18" charset="0"/>
              </a:rPr>
              <a:t>bases.However</a:t>
            </a:r>
            <a:r>
              <a:rPr lang="en-US" dirty="0">
                <a:latin typeface="Times New Roman" panose="02020603050405020304" pitchFamily="18" charset="0"/>
                <a:cs typeface="Times New Roman" panose="02020603050405020304" pitchFamily="18" charset="0"/>
              </a:rPr>
              <a:t>, sizes of genes vary greatly, with the largest known human gene encoding dystrophin containing 2.5 million base pairs</a:t>
            </a:r>
          </a:p>
          <a:p>
            <a:pPr algn="just"/>
            <a:r>
              <a:rPr lang="en-US" dirty="0">
                <a:latin typeface="Times New Roman" panose="02020603050405020304" pitchFamily="18" charset="0"/>
                <a:cs typeface="Times New Roman" panose="02020603050405020304" pitchFamily="18" charset="0"/>
              </a:rPr>
              <a:t>Only about 3% of the genome encode amino acid sequences of polypeptides and rest of it junk(repetitive DNA)</a:t>
            </a:r>
          </a:p>
          <a:p>
            <a:pPr algn="just"/>
            <a:r>
              <a:rPr lang="en-US" dirty="0">
                <a:latin typeface="Times New Roman" panose="02020603050405020304" pitchFamily="18" charset="0"/>
                <a:cs typeface="Times New Roman" panose="02020603050405020304" pitchFamily="18" charset="0"/>
              </a:rPr>
              <a:t>The function are unknown for over 50% of discovered genes</a:t>
            </a:r>
          </a:p>
          <a:p>
            <a:pPr algn="just"/>
            <a:r>
              <a:rPr lang="en-US" dirty="0">
                <a:latin typeface="Times New Roman" panose="02020603050405020304" pitchFamily="18" charset="0"/>
                <a:cs typeface="Times New Roman" panose="02020603050405020304" pitchFamily="18" charset="0"/>
              </a:rPr>
              <a:t>The cell has many organelles within where the mitochondria is one of its part, each cell has multiple mitochondria where each mitochondrion has its own DNA( set of gene)</a:t>
            </a:r>
          </a:p>
        </p:txBody>
      </p:sp>
    </p:spTree>
    <p:extLst>
      <p:ext uri="{BB962C8B-B14F-4D97-AF65-F5344CB8AC3E}">
        <p14:creationId xmlns:p14="http://schemas.microsoft.com/office/powerpoint/2010/main" val="413847440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20F46-F26C-2628-CEC5-5B389D717480}"/>
              </a:ext>
            </a:extLst>
          </p:cNvPr>
          <p:cNvSpPr>
            <a:spLocks noGrp="1"/>
          </p:cNvSpPr>
          <p:nvPr>
            <p:ph type="title"/>
          </p:nvPr>
        </p:nvSpPr>
        <p:spPr>
          <a:xfrm>
            <a:off x="838200" y="172621"/>
            <a:ext cx="10515600" cy="1325563"/>
          </a:xfrm>
        </p:spPr>
        <p:txBody>
          <a:bodyPr>
            <a:normAutofit/>
          </a:bodyPr>
          <a:lstStyle/>
          <a:p>
            <a:r>
              <a:rPr lang="en-US" sz="3600" b="1" dirty="0">
                <a:latin typeface="Times New Roman" panose="02020603050405020304" pitchFamily="18" charset="0"/>
                <a:cs typeface="Times New Roman" panose="02020603050405020304" pitchFamily="18" charset="0"/>
              </a:rPr>
              <a:t>SALIENT FEATURES OF HUMAN GENOME…</a:t>
            </a:r>
            <a:endParaRPr lang="en-US" sz="3600" dirty="0"/>
          </a:p>
        </p:txBody>
      </p:sp>
      <p:sp>
        <p:nvSpPr>
          <p:cNvPr id="3" name="Content Placeholder 2">
            <a:extLst>
              <a:ext uri="{FF2B5EF4-FFF2-40B4-BE49-F238E27FC236}">
                <a16:creationId xmlns:a16="http://schemas.microsoft.com/office/drawing/2014/main" id="{7D0A0467-E4CB-0DD4-EBF7-648DCB937132}"/>
              </a:ext>
            </a:extLst>
          </p:cNvPr>
          <p:cNvSpPr>
            <a:spLocks noGrp="1"/>
          </p:cNvSpPr>
          <p:nvPr>
            <p:ph idx="1"/>
          </p:nvPr>
        </p:nvSpPr>
        <p:spPr>
          <a:xfrm>
            <a:off x="192505" y="1344365"/>
            <a:ext cx="11806990" cy="4351338"/>
          </a:xfrm>
        </p:spPr>
        <p:txBody>
          <a:bodyPr>
            <a:noAutofit/>
          </a:bodyPr>
          <a:lstStyle/>
          <a:p>
            <a:r>
              <a:rPr lang="en-US" dirty="0">
                <a:latin typeface="Times New Roman" panose="02020603050405020304" pitchFamily="18" charset="0"/>
                <a:cs typeface="Times New Roman" panose="02020603050405020304" pitchFamily="18" charset="0"/>
              </a:rPr>
              <a:t>There are many diseases caused by mutation in mitochondrial DNA (</a:t>
            </a:r>
            <a:r>
              <a:rPr lang="en-US" dirty="0" err="1">
                <a:latin typeface="Times New Roman" panose="02020603050405020304" pitchFamily="18" charset="0"/>
                <a:cs typeface="Times New Roman" panose="02020603050405020304" pitchFamily="18" charset="0"/>
              </a:rPr>
              <a:t>mtDNA</a:t>
            </a:r>
            <a:r>
              <a:rPr lang="en-US" dirty="0">
                <a:latin typeface="Times New Roman" panose="02020603050405020304" pitchFamily="18" charset="0"/>
                <a:cs typeface="Times New Roman" panose="02020603050405020304" pitchFamily="18" charset="0"/>
              </a:rPr>
              <a:t>) like deafness</a:t>
            </a:r>
          </a:p>
          <a:p>
            <a:r>
              <a:rPr lang="en-US" dirty="0">
                <a:latin typeface="Times New Roman" panose="02020603050405020304" pitchFamily="18" charset="0"/>
                <a:cs typeface="Times New Roman" panose="02020603050405020304" pitchFamily="18" charset="0"/>
              </a:rPr>
              <a:t>The repetitive sequences makeup very large portion of HG. Repetitive sequences have no direct coding function  but they shed light on the chromosomes structure, dynamic and evolution</a:t>
            </a:r>
          </a:p>
          <a:p>
            <a:r>
              <a:rPr lang="en-US" dirty="0">
                <a:latin typeface="Times New Roman" panose="02020603050405020304" pitchFamily="18" charset="0"/>
                <a:cs typeface="Times New Roman" panose="02020603050405020304" pitchFamily="18" charset="0"/>
              </a:rPr>
              <a:t>Chromosome 1 has most gens(2968) and Y chromosome has the lowest (231)</a:t>
            </a:r>
          </a:p>
          <a:p>
            <a:r>
              <a:rPr lang="en-US" dirty="0">
                <a:latin typeface="Times New Roman" panose="02020603050405020304" pitchFamily="18" charset="0"/>
                <a:cs typeface="Times New Roman" panose="02020603050405020304" pitchFamily="18" charset="0"/>
              </a:rPr>
              <a:t>Almost all nucleotide bases are exactly the same in all people. Genome sequences of different individuals differ for less than0.2% of base pairs</a:t>
            </a:r>
          </a:p>
          <a:p>
            <a:pPr lvl="1"/>
            <a:r>
              <a:rPr lang="en-US" sz="2800" dirty="0">
                <a:latin typeface="Times New Roman" panose="02020603050405020304" pitchFamily="18" charset="0"/>
                <a:cs typeface="Times New Roman" panose="02020603050405020304" pitchFamily="18" charset="0"/>
              </a:rPr>
              <a:t>Most of these differences occur in the form of single base differences in the sequence. These single base differences are called single nucleotide polymorphisms(SNPs). One SNP occur at every~ 1,000 bp of HG</a:t>
            </a:r>
          </a:p>
          <a:p>
            <a:pPr lvl="1"/>
            <a:r>
              <a:rPr lang="en-US" sz="2800" dirty="0">
                <a:latin typeface="Times New Roman" panose="02020603050405020304" pitchFamily="18" charset="0"/>
                <a:cs typeface="Times New Roman" panose="02020603050405020304" pitchFamily="18" charset="0"/>
              </a:rPr>
              <a:t>About 85% of all differences in human DNA are due to SNPs.</a:t>
            </a:r>
          </a:p>
        </p:txBody>
      </p:sp>
    </p:spTree>
    <p:extLst>
      <p:ext uri="{BB962C8B-B14F-4D97-AF65-F5344CB8AC3E}">
        <p14:creationId xmlns:p14="http://schemas.microsoft.com/office/powerpoint/2010/main" val="35030876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8FF49-F538-140A-AE2F-B460C062F6D2}"/>
              </a:ext>
            </a:extLst>
          </p:cNvPr>
          <p:cNvSpPr>
            <a:spLocks noGrp="1"/>
          </p:cNvSpPr>
          <p:nvPr>
            <p:ph type="title"/>
          </p:nvPr>
        </p:nvSpPr>
        <p:spPr>
          <a:xfrm>
            <a:off x="838200" y="102477"/>
            <a:ext cx="10515600" cy="549379"/>
          </a:xfrm>
        </p:spPr>
        <p:txBody>
          <a:bodyPr>
            <a:normAutofit fontScale="90000"/>
          </a:bodyPr>
          <a:lstStyle/>
          <a:p>
            <a:r>
              <a:rPr lang="en-US" b="1" dirty="0">
                <a:latin typeface="Times New Roman" panose="02020603050405020304" pitchFamily="18" charset="0"/>
                <a:cs typeface="Times New Roman" panose="02020603050405020304" pitchFamily="18" charset="0"/>
              </a:rPr>
              <a:t>The Human Genome… </a:t>
            </a:r>
            <a:endParaRPr lang="en-US" dirty="0"/>
          </a:p>
        </p:txBody>
      </p:sp>
      <p:sp>
        <p:nvSpPr>
          <p:cNvPr id="3" name="Content Placeholder 2">
            <a:extLst>
              <a:ext uri="{FF2B5EF4-FFF2-40B4-BE49-F238E27FC236}">
                <a16:creationId xmlns:a16="http://schemas.microsoft.com/office/drawing/2014/main" id="{D4EB7884-6EDB-60AC-C4F5-20B883ECB11C}"/>
              </a:ext>
            </a:extLst>
          </p:cNvPr>
          <p:cNvSpPr>
            <a:spLocks noGrp="1"/>
          </p:cNvSpPr>
          <p:nvPr>
            <p:ph sz="half" idx="1"/>
          </p:nvPr>
        </p:nvSpPr>
        <p:spPr>
          <a:xfrm>
            <a:off x="272374" y="1021404"/>
            <a:ext cx="5708515" cy="5943600"/>
          </a:xfrm>
        </p:spPr>
        <p:txBody>
          <a:bodyPr>
            <a:normAutofit lnSpcReduction="10000"/>
          </a:bodyPr>
          <a:lstStyle/>
          <a:p>
            <a:r>
              <a:rPr lang="en-US" sz="3200" dirty="0">
                <a:latin typeface="Times New Roman" panose="02020603050405020304" pitchFamily="18" charset="0"/>
                <a:cs typeface="Times New Roman" panose="02020603050405020304" pitchFamily="18" charset="0"/>
              </a:rPr>
              <a:t>Parts of the gene </a:t>
            </a:r>
          </a:p>
          <a:p>
            <a:pPr lvl="1"/>
            <a:r>
              <a:rPr lang="en-US" sz="3200" dirty="0">
                <a:latin typeface="Times New Roman" panose="02020603050405020304" pitchFamily="18" charset="0"/>
                <a:cs typeface="Times New Roman" panose="02020603050405020304" pitchFamily="18" charset="0"/>
              </a:rPr>
              <a:t>Regulatory Region</a:t>
            </a:r>
          </a:p>
          <a:p>
            <a:pPr lvl="2"/>
            <a:r>
              <a:rPr lang="en-US" sz="3200" dirty="0">
                <a:latin typeface="Times New Roman" panose="02020603050405020304" pitchFamily="18" charset="0"/>
                <a:cs typeface="Times New Roman" panose="02020603050405020304" pitchFamily="18" charset="0"/>
              </a:rPr>
              <a:t>Contains a section for RNA polymerase binding </a:t>
            </a:r>
          </a:p>
          <a:p>
            <a:pPr lvl="1"/>
            <a:r>
              <a:rPr lang="en-US" sz="3200" dirty="0">
                <a:latin typeface="Times New Roman" panose="02020603050405020304" pitchFamily="18" charset="0"/>
                <a:cs typeface="Times New Roman" panose="02020603050405020304" pitchFamily="18" charset="0"/>
              </a:rPr>
              <a:t>Transcribed Region </a:t>
            </a:r>
          </a:p>
          <a:p>
            <a:pPr lvl="2"/>
            <a:r>
              <a:rPr lang="en-US" sz="3200" dirty="0">
                <a:latin typeface="Times New Roman" panose="02020603050405020304" pitchFamily="18" charset="0"/>
                <a:cs typeface="Times New Roman" panose="02020603050405020304" pitchFamily="18" charset="0"/>
              </a:rPr>
              <a:t>Exons – parts of the sequence that are expressed in the protein(encode the RNA)</a:t>
            </a:r>
          </a:p>
          <a:p>
            <a:pPr lvl="2"/>
            <a:r>
              <a:rPr lang="en-US" sz="3200" dirty="0">
                <a:latin typeface="Times New Roman" panose="02020603050405020304" pitchFamily="18" charset="0"/>
                <a:cs typeface="Times New Roman" panose="02020603050405020304" pitchFamily="18" charset="0"/>
              </a:rPr>
              <a:t>Intron- parts of the sequence that  are not expressed in the protein(removed after transcription)</a:t>
            </a:r>
          </a:p>
          <a:p>
            <a:pPr lvl="1"/>
            <a:endParaRPr lang="en-US" dirty="0"/>
          </a:p>
        </p:txBody>
      </p:sp>
      <p:pic>
        <p:nvPicPr>
          <p:cNvPr id="6" name="Content Placeholder 5">
            <a:extLst>
              <a:ext uri="{FF2B5EF4-FFF2-40B4-BE49-F238E27FC236}">
                <a16:creationId xmlns:a16="http://schemas.microsoft.com/office/drawing/2014/main" id="{658A3B16-4726-B2F0-F0A4-29B85E64672A}"/>
              </a:ext>
            </a:extLst>
          </p:cNvPr>
          <p:cNvPicPr>
            <a:picLocks noGrp="1" noChangeAspect="1"/>
          </p:cNvPicPr>
          <p:nvPr>
            <p:ph sz="half" idx="2"/>
          </p:nvPr>
        </p:nvPicPr>
        <p:blipFill>
          <a:blip r:embed="rId2"/>
          <a:stretch>
            <a:fillRect/>
          </a:stretch>
        </p:blipFill>
        <p:spPr>
          <a:xfrm>
            <a:off x="5904689" y="914504"/>
            <a:ext cx="6196520" cy="5495926"/>
          </a:xfrm>
        </p:spPr>
      </p:pic>
    </p:spTree>
    <p:extLst>
      <p:ext uri="{BB962C8B-B14F-4D97-AF65-F5344CB8AC3E}">
        <p14:creationId xmlns:p14="http://schemas.microsoft.com/office/powerpoint/2010/main" val="6803849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5496"/>
            <a:ext cx="10515600" cy="1325563"/>
          </a:xfrm>
        </p:spPr>
        <p:txBody>
          <a:bodyPr>
            <a:normAutofit/>
          </a:bodyPr>
          <a:lstStyle/>
          <a:p>
            <a:r>
              <a:rPr lang="en-US" sz="3600" b="1" dirty="0">
                <a:latin typeface="Times New Roman" panose="02020603050405020304" pitchFamily="18" charset="0"/>
                <a:cs typeface="Times New Roman" panose="02020603050405020304" pitchFamily="18" charset="0"/>
              </a:rPr>
              <a:t>The Human Genome… </a:t>
            </a:r>
            <a:endParaRPr lang="en-US" sz="3600" dirty="0"/>
          </a:p>
        </p:txBody>
      </p:sp>
      <p:sp>
        <p:nvSpPr>
          <p:cNvPr id="3" name="Content Placeholder 2"/>
          <p:cNvSpPr>
            <a:spLocks noGrp="1"/>
          </p:cNvSpPr>
          <p:nvPr>
            <p:ph idx="1"/>
          </p:nvPr>
        </p:nvSpPr>
        <p:spPr>
          <a:xfrm>
            <a:off x="281354" y="1125414"/>
            <a:ext cx="11072446" cy="5556739"/>
          </a:xfrm>
        </p:spPr>
        <p:txBody>
          <a:bodyPr>
            <a:normAutofit fontScale="92500" lnSpcReduction="20000"/>
          </a:bodyPr>
          <a:lstStyle/>
          <a:p>
            <a:pPr algn="just"/>
            <a:r>
              <a:rPr lang="en-US" b="1" dirty="0">
                <a:latin typeface="Times New Roman" pitchFamily="18" charset="0"/>
                <a:cs typeface="Times New Roman" pitchFamily="18" charset="0"/>
              </a:rPr>
              <a:t>Implication of knowledge of DNA structure </a:t>
            </a:r>
            <a:endParaRPr lang="en-US" dirty="0">
              <a:latin typeface="Times New Roman" pitchFamily="18" charset="0"/>
              <a:cs typeface="Times New Roman" pitchFamily="18" charset="0"/>
            </a:endParaRPr>
          </a:p>
          <a:p>
            <a:pPr algn="just"/>
            <a:r>
              <a:rPr lang="en-US" dirty="0">
                <a:latin typeface="Times New Roman" pitchFamily="18" charset="0"/>
                <a:cs typeface="Times New Roman" pitchFamily="18" charset="0"/>
              </a:rPr>
              <a:t>Knowledge of DNA structure has profound implications in various fields of science and medicine. Here are some of the key implications:</a:t>
            </a:r>
          </a:p>
          <a:p>
            <a:pPr algn="just"/>
            <a:r>
              <a:rPr lang="en-US" dirty="0">
                <a:latin typeface="Times New Roman" pitchFamily="18" charset="0"/>
                <a:cs typeface="Times New Roman" pitchFamily="18" charset="0"/>
              </a:rPr>
              <a:t>Understanding Genetic Information.</a:t>
            </a:r>
          </a:p>
          <a:p>
            <a:pPr algn="just"/>
            <a:r>
              <a:rPr lang="en-US" dirty="0">
                <a:latin typeface="Times New Roman" pitchFamily="18" charset="0"/>
                <a:cs typeface="Times New Roman" pitchFamily="18" charset="0"/>
              </a:rPr>
              <a:t>Advances in Biotechnology: Knowledge of DNA structure has played a pivotal role in the development of biotechnology. </a:t>
            </a:r>
          </a:p>
          <a:p>
            <a:pPr algn="just"/>
            <a:r>
              <a:rPr lang="en-US" dirty="0">
                <a:latin typeface="Times New Roman" pitchFamily="18" charset="0"/>
                <a:cs typeface="Times New Roman" pitchFamily="18" charset="0"/>
              </a:rPr>
              <a:t>Forensic DNA Analysis: DNA structure is extensively utilized in forensic science to identify individuals and solve crimes. </a:t>
            </a:r>
          </a:p>
          <a:p>
            <a:pPr algn="just"/>
            <a:r>
              <a:rPr lang="en-US" dirty="0">
                <a:latin typeface="Times New Roman" pitchFamily="18" charset="0"/>
                <a:cs typeface="Times New Roman" pitchFamily="18" charset="0"/>
              </a:rPr>
              <a:t>Evolutionary Studies: DNA structure helps us understand the evolutionary relationships between different species.</a:t>
            </a:r>
          </a:p>
          <a:p>
            <a:pPr algn="just"/>
            <a:r>
              <a:rPr lang="en-US" dirty="0">
                <a:latin typeface="Times New Roman" pitchFamily="18" charset="0"/>
                <a:cs typeface="Times New Roman" pitchFamily="18" charset="0"/>
              </a:rPr>
              <a:t> Drug Development and Pharmacogenomics: Understanding DNA structure has implications for drug development and personalized medicine. </a:t>
            </a:r>
          </a:p>
          <a:p>
            <a:pPr algn="just"/>
            <a:r>
              <a:rPr lang="en-US" dirty="0">
                <a:latin typeface="Times New Roman" pitchFamily="18" charset="0"/>
                <a:cs typeface="Times New Roman" pitchFamily="18" charset="0"/>
              </a:rPr>
              <a:t>Genetic Diseases and Therapy: Many genetic disorders are caused by mutations in DNA. Understanding DNA structure allows us to identify these mutations and their consequences.</a:t>
            </a:r>
          </a:p>
          <a:p>
            <a:endParaRPr lang="en-US" dirty="0"/>
          </a:p>
        </p:txBody>
      </p:sp>
    </p:spTree>
    <p:extLst>
      <p:ext uri="{BB962C8B-B14F-4D97-AF65-F5344CB8AC3E}">
        <p14:creationId xmlns:p14="http://schemas.microsoft.com/office/powerpoint/2010/main" val="8093963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668166-EDAD-4648-A75E-C49CF2B530AE}"/>
              </a:ext>
            </a:extLst>
          </p:cNvPr>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The Human Genome… </a:t>
            </a:r>
            <a:endParaRPr lang="en-US" dirty="0"/>
          </a:p>
        </p:txBody>
      </p:sp>
      <p:sp>
        <p:nvSpPr>
          <p:cNvPr id="3" name="Content Placeholder 2">
            <a:extLst>
              <a:ext uri="{FF2B5EF4-FFF2-40B4-BE49-F238E27FC236}">
                <a16:creationId xmlns:a16="http://schemas.microsoft.com/office/drawing/2014/main" id="{6B2FEC4D-91D0-4FEE-92D5-B90546721C7B}"/>
              </a:ext>
            </a:extLst>
          </p:cNvPr>
          <p:cNvSpPr>
            <a:spLocks noGrp="1"/>
          </p:cNvSpPr>
          <p:nvPr>
            <p:ph idx="1"/>
          </p:nvPr>
        </p:nvSpPr>
        <p:spPr/>
        <p:txBody>
          <a:bodyPr>
            <a:normAutofit/>
          </a:bodyPr>
          <a:lstStyle/>
          <a:p>
            <a:r>
              <a:rPr lang="en-US" sz="3200" dirty="0">
                <a:latin typeface="Times New Roman" panose="02020603050405020304" pitchFamily="18" charset="0"/>
                <a:cs typeface="Times New Roman" panose="02020603050405020304" pitchFamily="18" charset="0"/>
              </a:rPr>
              <a:t>A recent milestone in science has been the sequencing of the entire human genome.</a:t>
            </a:r>
          </a:p>
        </p:txBody>
      </p:sp>
    </p:spTree>
    <p:extLst>
      <p:ext uri="{BB962C8B-B14F-4D97-AF65-F5344CB8AC3E}">
        <p14:creationId xmlns:p14="http://schemas.microsoft.com/office/powerpoint/2010/main" val="88074797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8942"/>
            <a:ext cx="10515600" cy="1065089"/>
          </a:xfrm>
        </p:spPr>
        <p:txBody>
          <a:bodyPr>
            <a:normAutofit/>
          </a:bodyPr>
          <a:lstStyle/>
          <a:p>
            <a:r>
              <a:rPr lang="en-US" sz="3600" b="1" dirty="0">
                <a:latin typeface="Times New Roman" panose="02020603050405020304" pitchFamily="18" charset="0"/>
                <a:cs typeface="Times New Roman" panose="02020603050405020304" pitchFamily="18" charset="0"/>
              </a:rPr>
              <a:t>The Human Genome… </a:t>
            </a:r>
            <a:endParaRPr lang="en-US" sz="3600" dirty="0"/>
          </a:p>
        </p:txBody>
      </p:sp>
      <p:sp>
        <p:nvSpPr>
          <p:cNvPr id="3" name="Content Placeholder 2"/>
          <p:cNvSpPr>
            <a:spLocks noGrp="1"/>
          </p:cNvSpPr>
          <p:nvPr>
            <p:ph idx="1"/>
          </p:nvPr>
        </p:nvSpPr>
        <p:spPr>
          <a:xfrm>
            <a:off x="644769" y="1266092"/>
            <a:ext cx="10709031" cy="4910871"/>
          </a:xfrm>
        </p:spPr>
        <p:txBody>
          <a:bodyPr>
            <a:normAutofit/>
          </a:bodyPr>
          <a:lstStyle/>
          <a:p>
            <a:r>
              <a:rPr lang="en-US" sz="3200" dirty="0">
                <a:latin typeface="Times New Roman" panose="02020603050405020304" pitchFamily="18" charset="0"/>
                <a:cs typeface="Times New Roman" panose="02020603050405020304" pitchFamily="18" charset="0"/>
              </a:rPr>
              <a:t>The genetic factor that makes every human is unique in every aspect from the color of the eyes to the function of white blood cells.</a:t>
            </a:r>
          </a:p>
          <a:p>
            <a:r>
              <a:rPr lang="en-US" sz="3200" dirty="0">
                <a:latin typeface="Times New Roman" panose="02020603050405020304" pitchFamily="18" charset="0"/>
                <a:cs typeface="Times New Roman" panose="02020603050405020304" pitchFamily="18" charset="0"/>
              </a:rPr>
              <a:t>The most important thing that makes the individual’s unique characteristic the hardest to understand is that these all composed of four bases A,T,G and C in different pattern – the only thing that differ one human to the other.</a:t>
            </a:r>
          </a:p>
          <a:p>
            <a:r>
              <a:rPr lang="en-US" sz="3200" dirty="0">
                <a:latin typeface="Times New Roman" panose="02020603050405020304" pitchFamily="18" charset="0"/>
                <a:cs typeface="Times New Roman" panose="02020603050405020304" pitchFamily="18" charset="0"/>
              </a:rPr>
              <a:t>This genetic code is present in every cell of the human body. </a:t>
            </a:r>
          </a:p>
          <a:p>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423060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The Human Genome… </a:t>
            </a:r>
            <a:endParaRPr lang="en-US" dirty="0"/>
          </a:p>
        </p:txBody>
      </p:sp>
      <p:sp>
        <p:nvSpPr>
          <p:cNvPr id="3" name="Content Placeholder 2"/>
          <p:cNvSpPr>
            <a:spLocks noGrp="1"/>
          </p:cNvSpPr>
          <p:nvPr>
            <p:ph idx="1"/>
          </p:nvPr>
        </p:nvSpPr>
        <p:spPr>
          <a:xfrm>
            <a:off x="738554" y="1465013"/>
            <a:ext cx="10615246" cy="4351338"/>
          </a:xfrm>
        </p:spPr>
        <p:txBody>
          <a:bodyPr>
            <a:noAutofit/>
          </a:bodyPr>
          <a:lstStyle/>
          <a:p>
            <a:r>
              <a:rPr lang="en-US" sz="3200" dirty="0">
                <a:latin typeface="Times New Roman" panose="02020603050405020304" pitchFamily="18" charset="0"/>
                <a:cs typeface="Times New Roman" panose="02020603050405020304" pitchFamily="18" charset="0"/>
              </a:rPr>
              <a:t>In the 19</a:t>
            </a:r>
            <a:r>
              <a:rPr lang="en-US" sz="3200" baseline="30000" dirty="0">
                <a:latin typeface="Times New Roman" panose="02020603050405020304" pitchFamily="18" charset="0"/>
                <a:cs typeface="Times New Roman" panose="02020603050405020304" pitchFamily="18" charset="0"/>
              </a:rPr>
              <a:t>th</a:t>
            </a:r>
            <a:r>
              <a:rPr lang="en-US" sz="3200" dirty="0">
                <a:latin typeface="Times New Roman" panose="02020603050405020304" pitchFamily="18" charset="0"/>
                <a:cs typeface="Times New Roman" panose="02020603050405020304" pitchFamily="18" charset="0"/>
              </a:rPr>
              <a:t> century, </a:t>
            </a:r>
            <a:r>
              <a:rPr lang="en-US" sz="3200" dirty="0" err="1">
                <a:latin typeface="Times New Roman" panose="02020603050405020304" pitchFamily="18" charset="0"/>
                <a:cs typeface="Times New Roman" panose="02020603050405020304" pitchFamily="18" charset="0"/>
              </a:rPr>
              <a:t>Gregor</a:t>
            </a:r>
            <a:r>
              <a:rPr lang="en-US" sz="3200" dirty="0">
                <a:latin typeface="Times New Roman" panose="02020603050405020304" pitchFamily="18" charset="0"/>
                <a:cs typeface="Times New Roman" panose="02020603050405020304" pitchFamily="18" charset="0"/>
              </a:rPr>
              <a:t> Mendel first discovered the foundation of inheritance and it was the basis that has now made it possible for human to learn more about the genetic code. </a:t>
            </a:r>
          </a:p>
          <a:p>
            <a:r>
              <a:rPr lang="en-US" sz="3200" dirty="0">
                <a:latin typeface="Times New Roman" panose="02020603050405020304" pitchFamily="18" charset="0"/>
                <a:cs typeface="Times New Roman" panose="02020603050405020304" pitchFamily="18" charset="0"/>
              </a:rPr>
              <a:t>Mendel’s discovery has then turned into a multimillion project known as the Human Genome Project (HGP).</a:t>
            </a:r>
          </a:p>
          <a:p>
            <a:r>
              <a:rPr lang="en-US" sz="3200" dirty="0">
                <a:latin typeface="Times New Roman" panose="02020603050405020304" pitchFamily="18" charset="0"/>
                <a:cs typeface="Times New Roman" panose="02020603050405020304" pitchFamily="18" charset="0"/>
              </a:rPr>
              <a:t>It is one of the most important scientific project in the last 100 years.</a:t>
            </a:r>
            <a:endParaRPr lang="en-US" sz="3200" dirty="0"/>
          </a:p>
        </p:txBody>
      </p:sp>
    </p:spTree>
    <p:extLst>
      <p:ext uri="{BB962C8B-B14F-4D97-AF65-F5344CB8AC3E}">
        <p14:creationId xmlns:p14="http://schemas.microsoft.com/office/powerpoint/2010/main" val="28742949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Times New Roman" panose="02020603050405020304" pitchFamily="18" charset="0"/>
                <a:cs typeface="Times New Roman" panose="02020603050405020304" pitchFamily="18" charset="0"/>
              </a:rPr>
              <a:t>History of DNA</a:t>
            </a:r>
            <a:endParaRPr lang="en-US" dirty="0"/>
          </a:p>
        </p:txBody>
      </p:sp>
      <p:sp>
        <p:nvSpPr>
          <p:cNvPr id="3" name="Content Placeholder 2"/>
          <p:cNvSpPr>
            <a:spLocks noGrp="1"/>
          </p:cNvSpPr>
          <p:nvPr>
            <p:ph idx="1"/>
          </p:nvPr>
        </p:nvSpPr>
        <p:spPr>
          <a:xfrm>
            <a:off x="1554892" y="2159726"/>
            <a:ext cx="4830491" cy="3777622"/>
          </a:xfrm>
        </p:spPr>
        <p:txBody>
          <a:bodyPr>
            <a:normAutofit/>
          </a:bodyPr>
          <a:lstStyle/>
          <a:p>
            <a:pPr algn="just"/>
            <a:r>
              <a:rPr lang="en-US" sz="3200" dirty="0">
                <a:latin typeface="Times New Roman" panose="02020603050405020304" pitchFamily="18" charset="0"/>
                <a:cs typeface="Times New Roman" panose="02020603050405020304" pitchFamily="18" charset="0"/>
              </a:rPr>
              <a:t>In 1952, Rosalind Franklin and Maurice Wilkins produced X-ray diffraction “photographs” of DNA by a method called X-ray crystallography.</a:t>
            </a:r>
          </a:p>
          <a:p>
            <a:pPr algn="just"/>
            <a:endParaRPr lang="en-US" sz="32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7524206" y="2159725"/>
            <a:ext cx="3553097" cy="3274423"/>
          </a:xfrm>
          <a:prstGeom prst="rect">
            <a:avLst/>
          </a:prstGeom>
        </p:spPr>
      </p:pic>
      <p:sp>
        <p:nvSpPr>
          <p:cNvPr id="5" name="Date Placeholder 4"/>
          <p:cNvSpPr>
            <a:spLocks noGrp="1"/>
          </p:cNvSpPr>
          <p:nvPr>
            <p:ph type="dt" sz="half" idx="10"/>
          </p:nvPr>
        </p:nvSpPr>
        <p:spPr/>
        <p:txBody>
          <a:bodyPr/>
          <a:lstStyle/>
          <a:p>
            <a:fld id="{C6067272-B08D-4A6E-A944-AAD50EBADD3A}" type="datetime1">
              <a:rPr lang="en-US" smtClean="0"/>
              <a:t>2/27/2025</a:t>
            </a:fld>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10957401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9938" y="365125"/>
            <a:ext cx="10673862" cy="1029921"/>
          </a:xfrm>
        </p:spPr>
        <p:txBody>
          <a:bodyPr>
            <a:normAutofit/>
          </a:bodyPr>
          <a:lstStyle/>
          <a:p>
            <a:r>
              <a:rPr lang="en-US" sz="3600" b="1" dirty="0">
                <a:latin typeface="Times New Roman" panose="02020603050405020304" pitchFamily="18" charset="0"/>
                <a:cs typeface="Times New Roman" panose="02020603050405020304" pitchFamily="18" charset="0"/>
              </a:rPr>
              <a:t>The Human Genome Project (HGP)</a:t>
            </a:r>
            <a:endParaRPr lang="en-US" sz="3600" b="1" dirty="0"/>
          </a:p>
        </p:txBody>
      </p:sp>
      <p:sp>
        <p:nvSpPr>
          <p:cNvPr id="3" name="Content Placeholder 2"/>
          <p:cNvSpPr>
            <a:spLocks noGrp="1"/>
          </p:cNvSpPr>
          <p:nvPr>
            <p:ph idx="1"/>
          </p:nvPr>
        </p:nvSpPr>
        <p:spPr>
          <a:xfrm>
            <a:off x="621323" y="1453662"/>
            <a:ext cx="10732477" cy="4723301"/>
          </a:xfrm>
        </p:spPr>
        <p:txBody>
          <a:bodyPr>
            <a:normAutofit/>
          </a:bodyPr>
          <a:lstStyle/>
          <a:p>
            <a:pPr lvl="0" algn="just"/>
            <a:r>
              <a:rPr lang="en-US" sz="3200" dirty="0">
                <a:latin typeface="Times New Roman" panose="02020603050405020304" pitchFamily="18" charset="0"/>
                <a:cs typeface="Times New Roman" panose="02020603050405020304" pitchFamily="18" charset="0"/>
              </a:rPr>
              <a:t>The Human Genome Project (HGP) was an international scientific research endeavor aimed at mapping and sequencing the entire human genome.</a:t>
            </a:r>
          </a:p>
          <a:p>
            <a:pPr lvl="0" algn="just"/>
            <a:r>
              <a:rPr lang="en-US" sz="3200" dirty="0">
                <a:latin typeface="Times New Roman" panose="02020603050405020304" pitchFamily="18" charset="0"/>
                <a:cs typeface="Times New Roman" panose="02020603050405020304" pitchFamily="18" charset="0"/>
              </a:rPr>
              <a:t>Initiated in 1990 and completed in 2003, the HGP marked a significant milestone in the field of genetics and provided invaluable insights into the fundamental building blocks of life.</a:t>
            </a:r>
          </a:p>
        </p:txBody>
      </p:sp>
    </p:spTree>
    <p:extLst>
      <p:ext uri="{BB962C8B-B14F-4D97-AF65-F5344CB8AC3E}">
        <p14:creationId xmlns:p14="http://schemas.microsoft.com/office/powerpoint/2010/main" val="359769765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latin typeface="Times New Roman" panose="02020603050405020304" pitchFamily="18" charset="0"/>
                <a:cs typeface="Times New Roman" panose="02020603050405020304" pitchFamily="18" charset="0"/>
              </a:rPr>
              <a:t>Brief History</a:t>
            </a:r>
            <a:endParaRPr lang="en-US" sz="3200" b="1" dirty="0"/>
          </a:p>
        </p:txBody>
      </p:sp>
      <p:sp>
        <p:nvSpPr>
          <p:cNvPr id="3" name="Content Placeholder 2"/>
          <p:cNvSpPr>
            <a:spLocks noGrp="1"/>
          </p:cNvSpPr>
          <p:nvPr>
            <p:ph idx="1"/>
          </p:nvPr>
        </p:nvSpPr>
        <p:spPr/>
        <p:txBody>
          <a:bodyPr/>
          <a:lstStyle/>
          <a:p>
            <a:r>
              <a:rPr lang="en-US" sz="3200" dirty="0">
                <a:latin typeface="Times New Roman" panose="02020603050405020304" pitchFamily="18" charset="0"/>
                <a:cs typeface="Times New Roman" panose="02020603050405020304" pitchFamily="18" charset="0"/>
              </a:rPr>
              <a:t>The HGP began is a joint effort between the Department of Energy (DOE) and the United State National Institute of Health (NIH).</a:t>
            </a:r>
          </a:p>
          <a:p>
            <a:r>
              <a:rPr lang="en-US" sz="3200" dirty="0">
                <a:latin typeface="Times New Roman" panose="02020603050405020304" pitchFamily="18" charset="0"/>
                <a:cs typeface="Times New Roman" panose="02020603050405020304" pitchFamily="18" charset="0"/>
              </a:rPr>
              <a:t>The initial reason of DOE of entering the HGP was to gain better understanding of the potential health risk that will involved in energy use and production of energy, especially, the risk involved with radiation</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3749009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Brief History…</a:t>
            </a:r>
            <a:endParaRPr lang="en-US" b="1" dirty="0"/>
          </a:p>
        </p:txBody>
      </p:sp>
      <p:sp>
        <p:nvSpPr>
          <p:cNvPr id="3" name="Content Placeholder 2"/>
          <p:cNvSpPr>
            <a:spLocks noGrp="1"/>
          </p:cNvSpPr>
          <p:nvPr>
            <p:ph idx="1"/>
          </p:nvPr>
        </p:nvSpPr>
        <p:spPr/>
        <p:txBody>
          <a:bodyPr/>
          <a:lstStyle/>
          <a:p>
            <a:r>
              <a:rPr lang="en-US" sz="3200" dirty="0">
                <a:latin typeface="Times New Roman" panose="02020603050405020304" pitchFamily="18" charset="0"/>
                <a:cs typeface="Times New Roman" panose="02020603050405020304" pitchFamily="18" charset="0"/>
              </a:rPr>
              <a:t>After 2years of proposing the idea of sequencing the whole human genome, the NIH joined the effort.</a:t>
            </a:r>
          </a:p>
          <a:p>
            <a:r>
              <a:rPr lang="en-US" sz="3200" dirty="0">
                <a:latin typeface="Times New Roman" panose="02020603050405020304" pitchFamily="18" charset="0"/>
                <a:cs typeface="Times New Roman" panose="02020603050405020304" pitchFamily="18" charset="0"/>
              </a:rPr>
              <a:t>The foundations of the project were laid and 2years latter in 1990, the project had began.</a:t>
            </a:r>
          </a:p>
          <a:p>
            <a:r>
              <a:rPr lang="en-US" sz="3200" dirty="0">
                <a:latin typeface="Times New Roman" panose="02020603050405020304" pitchFamily="18" charset="0"/>
                <a:cs typeface="Times New Roman" panose="02020603050405020304" pitchFamily="18" charset="0"/>
              </a:rPr>
              <a:t>The project was originally laid down to be a fifteen year project that will have a budget estimated at </a:t>
            </a:r>
            <a:r>
              <a:rPr lang="en-US" sz="3200">
                <a:latin typeface="Times New Roman" panose="02020603050405020304" pitchFamily="18" charset="0"/>
                <a:cs typeface="Times New Roman" panose="02020603050405020304" pitchFamily="18" charset="0"/>
              </a:rPr>
              <a:t>three billion </a:t>
            </a:r>
            <a:r>
              <a:rPr lang="en-US" sz="3200" dirty="0">
                <a:latin typeface="Times New Roman" panose="02020603050405020304" pitchFamily="18" charset="0"/>
                <a:cs typeface="Times New Roman" panose="02020603050405020304" pitchFamily="18" charset="0"/>
              </a:rPr>
              <a:t>dollars.</a:t>
            </a:r>
          </a:p>
          <a:p>
            <a:endParaRPr lang="en-US" sz="3200"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5158784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653"/>
            <a:ext cx="10515600" cy="1325563"/>
          </a:xfrm>
        </p:spPr>
        <p:txBody>
          <a:bodyPr/>
          <a:lstStyle/>
          <a:p>
            <a:r>
              <a:rPr lang="en-US" b="1" dirty="0">
                <a:latin typeface="Times New Roman" panose="02020603050405020304" pitchFamily="18" charset="0"/>
                <a:cs typeface="Times New Roman" panose="02020603050405020304" pitchFamily="18" charset="0"/>
              </a:rPr>
              <a:t>Major goals for the HGP.</a:t>
            </a:r>
            <a:endParaRPr lang="en-US" b="1" dirty="0"/>
          </a:p>
        </p:txBody>
      </p:sp>
      <p:sp>
        <p:nvSpPr>
          <p:cNvPr id="3" name="Content Placeholder 2"/>
          <p:cNvSpPr>
            <a:spLocks noGrp="1"/>
          </p:cNvSpPr>
          <p:nvPr>
            <p:ph idx="1"/>
          </p:nvPr>
        </p:nvSpPr>
        <p:spPr>
          <a:xfrm>
            <a:off x="223736" y="1117170"/>
            <a:ext cx="11838562" cy="4945487"/>
          </a:xfrm>
        </p:spPr>
        <p:txBody>
          <a:bodyPr>
            <a:noAutofit/>
          </a:bodyPr>
          <a:lstStyle/>
          <a:p>
            <a:pPr marL="971550" lvl="1" indent="-514350">
              <a:buFont typeface="+mj-lt"/>
              <a:buAutoNum type="arabicPeriod"/>
            </a:pPr>
            <a:r>
              <a:rPr lang="en-US" sz="2800" dirty="0">
                <a:latin typeface="Times New Roman" panose="02020603050405020304" pitchFamily="18" charset="0"/>
                <a:cs typeface="Times New Roman" panose="02020603050405020304" pitchFamily="18" charset="0"/>
              </a:rPr>
              <a:t>Identify all of the genes in human DNA.</a:t>
            </a:r>
          </a:p>
          <a:p>
            <a:pPr marL="971550" lvl="1" indent="-514350">
              <a:buFont typeface="+mj-lt"/>
              <a:buAutoNum type="arabicPeriod"/>
            </a:pPr>
            <a:r>
              <a:rPr lang="en-US" sz="2800" dirty="0">
                <a:latin typeface="Times New Roman" panose="02020603050405020304" pitchFamily="18" charset="0"/>
                <a:cs typeface="Times New Roman" panose="02020603050405020304" pitchFamily="18" charset="0"/>
              </a:rPr>
              <a:t>Obtain the sequences of 3Billion DNA base pairs that create the human DNA.</a:t>
            </a:r>
          </a:p>
          <a:p>
            <a:pPr marL="971550" lvl="1" indent="-514350">
              <a:buFont typeface="+mj-lt"/>
              <a:buAutoNum type="arabicPeriod"/>
            </a:pPr>
            <a:r>
              <a:rPr lang="en-US" sz="2800" dirty="0">
                <a:latin typeface="Times New Roman" panose="02020603050405020304" pitchFamily="18" charset="0"/>
                <a:cs typeface="Times New Roman" panose="02020603050405020304" pitchFamily="18" charset="0"/>
              </a:rPr>
              <a:t>Store all of the data on databases e.g. GenBank, PDB, </a:t>
            </a:r>
            <a:r>
              <a:rPr lang="en-US" sz="2800" dirty="0" err="1">
                <a:latin typeface="Times New Roman" panose="02020603050405020304" pitchFamily="18" charset="0"/>
                <a:cs typeface="Times New Roman" panose="02020603050405020304" pitchFamily="18" charset="0"/>
              </a:rPr>
              <a:t>UniProt</a:t>
            </a:r>
            <a:r>
              <a:rPr lang="en-US" sz="2800" dirty="0">
                <a:latin typeface="Times New Roman" panose="02020603050405020304" pitchFamily="18" charset="0"/>
                <a:cs typeface="Times New Roman" panose="02020603050405020304" pitchFamily="18" charset="0"/>
              </a:rPr>
              <a:t>. etc.</a:t>
            </a:r>
          </a:p>
          <a:p>
            <a:pPr marL="971550" lvl="1" indent="-514350">
              <a:buFont typeface="+mj-lt"/>
              <a:buAutoNum type="arabicPeriod"/>
            </a:pPr>
            <a:r>
              <a:rPr lang="en-US" sz="2800" dirty="0">
                <a:latin typeface="Times New Roman" panose="02020603050405020304" pitchFamily="18" charset="0"/>
                <a:cs typeface="Times New Roman" panose="02020603050405020304" pitchFamily="18" charset="0"/>
              </a:rPr>
              <a:t>Create tools to analyze the information </a:t>
            </a:r>
            <a:r>
              <a:rPr lang="en-US" sz="2800" dirty="0" err="1">
                <a:latin typeface="Times New Roman" panose="02020603050405020304" pitchFamily="18" charset="0"/>
                <a:cs typeface="Times New Roman" panose="02020603050405020304" pitchFamily="18" charset="0"/>
              </a:rPr>
              <a:t>eg</a:t>
            </a:r>
            <a:r>
              <a:rPr lang="en-US" sz="2800" dirty="0">
                <a:latin typeface="Times New Roman" panose="02020603050405020304" pitchFamily="18" charset="0"/>
                <a:cs typeface="Times New Roman" panose="02020603050405020304" pitchFamily="18" charset="0"/>
              </a:rPr>
              <a:t> </a:t>
            </a:r>
            <a:r>
              <a:rPr lang="en-US" sz="2800" b="0" i="0" dirty="0">
                <a:solidFill>
                  <a:srgbClr val="000000"/>
                </a:solidFill>
                <a:effectLst/>
                <a:latin typeface="Times New Roman" panose="02020603050405020304" pitchFamily="18" charset="0"/>
                <a:cs typeface="Times New Roman" panose="02020603050405020304" pitchFamily="18" charset="0"/>
              </a:rPr>
              <a:t>Basic Local Alignment Search Tool (BLAST) is a widely used tool for sequence similarity searching, </a:t>
            </a:r>
            <a:r>
              <a:rPr lang="en-US" sz="2800" b="0" i="0" dirty="0" err="1">
                <a:solidFill>
                  <a:srgbClr val="000000"/>
                </a:solidFill>
                <a:effectLst/>
                <a:latin typeface="Times New Roman" panose="02020603050405020304" pitchFamily="18" charset="0"/>
                <a:cs typeface="Times New Roman" panose="02020603050405020304" pitchFamily="18" charset="0"/>
              </a:rPr>
              <a:t>ClustalW</a:t>
            </a:r>
            <a:r>
              <a:rPr lang="en-US" sz="2800" b="0" i="0" dirty="0">
                <a:solidFill>
                  <a:srgbClr val="000000"/>
                </a:solidFill>
                <a:effectLst/>
                <a:latin typeface="Times New Roman" panose="02020603050405020304" pitchFamily="18" charset="0"/>
                <a:cs typeface="Times New Roman" panose="02020603050405020304" pitchFamily="18" charset="0"/>
              </a:rPr>
              <a:t>/MUSCLE: </a:t>
            </a:r>
            <a:r>
              <a:rPr lang="en-US" sz="2800" b="0" i="0" dirty="0" err="1">
                <a:solidFill>
                  <a:srgbClr val="000000"/>
                </a:solidFill>
                <a:effectLst/>
                <a:latin typeface="Times New Roman" panose="02020603050405020304" pitchFamily="18" charset="0"/>
                <a:cs typeface="Times New Roman" panose="02020603050405020304" pitchFamily="18" charset="0"/>
              </a:rPr>
              <a:t>ClustalW</a:t>
            </a:r>
            <a:r>
              <a:rPr lang="en-US" sz="2800" b="0" i="0" dirty="0">
                <a:solidFill>
                  <a:srgbClr val="000000"/>
                </a:solidFill>
                <a:effectLst/>
                <a:latin typeface="Times New Roman" panose="02020603050405020304" pitchFamily="18" charset="0"/>
                <a:cs typeface="Times New Roman" panose="02020603050405020304" pitchFamily="18" charset="0"/>
              </a:rPr>
              <a:t> and MUSCLE are popular tools for multiple sequence alignment, Protein structure visualization tools: Tools like </a:t>
            </a:r>
            <a:r>
              <a:rPr lang="en-US" sz="2800" b="0" i="0" dirty="0" err="1">
                <a:solidFill>
                  <a:srgbClr val="000000"/>
                </a:solidFill>
                <a:effectLst/>
                <a:latin typeface="Times New Roman" panose="02020603050405020304" pitchFamily="18" charset="0"/>
                <a:cs typeface="Times New Roman" panose="02020603050405020304" pitchFamily="18" charset="0"/>
              </a:rPr>
              <a:t>PyMOL</a:t>
            </a:r>
            <a:r>
              <a:rPr lang="en-US" sz="2800" b="0" i="0" dirty="0">
                <a:solidFill>
                  <a:srgbClr val="000000"/>
                </a:solidFill>
                <a:effectLst/>
                <a:latin typeface="Times New Roman" panose="02020603050405020304" pitchFamily="18" charset="0"/>
                <a:cs typeface="Times New Roman" panose="02020603050405020304" pitchFamily="18" charset="0"/>
              </a:rPr>
              <a:t>, Chimera, and </a:t>
            </a:r>
            <a:r>
              <a:rPr lang="en-US" sz="2800" b="0" i="0" dirty="0" err="1">
                <a:solidFill>
                  <a:srgbClr val="000000"/>
                </a:solidFill>
                <a:effectLst/>
                <a:latin typeface="Times New Roman" panose="02020603050405020304" pitchFamily="18" charset="0"/>
                <a:cs typeface="Times New Roman" panose="02020603050405020304" pitchFamily="18" charset="0"/>
              </a:rPr>
              <a:t>Jmol</a:t>
            </a:r>
            <a:r>
              <a:rPr lang="en-US" sz="2800" b="0" i="0" dirty="0">
                <a:solidFill>
                  <a:srgbClr val="000000"/>
                </a:solidFill>
                <a:effectLst/>
                <a:latin typeface="Times New Roman" panose="02020603050405020304" pitchFamily="18" charset="0"/>
                <a:cs typeface="Times New Roman" panose="02020603050405020304" pitchFamily="18" charset="0"/>
              </a:rPr>
              <a:t> allow researchers to visualize and analyze protein structures obtained from databases such as the Protein Data Bank (PDB).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68059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0AB54-D65F-99F0-EE0C-2A656C5A3696}"/>
              </a:ext>
            </a:extLst>
          </p:cNvPr>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Major goals for the HGP…</a:t>
            </a:r>
            <a:endParaRPr lang="en-US" dirty="0"/>
          </a:p>
        </p:txBody>
      </p:sp>
      <p:sp>
        <p:nvSpPr>
          <p:cNvPr id="3" name="Content Placeholder 2">
            <a:extLst>
              <a:ext uri="{FF2B5EF4-FFF2-40B4-BE49-F238E27FC236}">
                <a16:creationId xmlns:a16="http://schemas.microsoft.com/office/drawing/2014/main" id="{476A1EEA-7CFC-C54C-01BE-797642C97EB7}"/>
              </a:ext>
            </a:extLst>
          </p:cNvPr>
          <p:cNvSpPr>
            <a:spLocks noGrp="1"/>
          </p:cNvSpPr>
          <p:nvPr>
            <p:ph idx="1"/>
          </p:nvPr>
        </p:nvSpPr>
        <p:spPr/>
        <p:txBody>
          <a:bodyPr/>
          <a:lstStyle/>
          <a:p>
            <a:pPr marL="971550" lvl="1" indent="-514350">
              <a:buFont typeface="+mj-lt"/>
              <a:buAutoNum type="arabicPeriod"/>
            </a:pPr>
            <a:r>
              <a:rPr lang="en-US" sz="2800" dirty="0">
                <a:latin typeface="Times New Roman" panose="02020603050405020304" pitchFamily="18" charset="0"/>
                <a:cs typeface="Times New Roman" panose="02020603050405020304" pitchFamily="18" charset="0"/>
              </a:rPr>
              <a:t>To tackle the ethical, legal and social issues that may arise during the time it takes to complete the project. </a:t>
            </a:r>
          </a:p>
          <a:p>
            <a:pPr lvl="1">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Due to new advancement in technology the completion of the HGP was accelerated.</a:t>
            </a:r>
          </a:p>
          <a:p>
            <a:pPr lvl="1">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The new added goals included having a working 90% draft sequence by the summer of 2000 and finishing the project by the year 2003.</a:t>
            </a:r>
          </a:p>
          <a:p>
            <a:endParaRPr lang="en-US" dirty="0"/>
          </a:p>
        </p:txBody>
      </p:sp>
    </p:spTree>
    <p:extLst>
      <p:ext uri="{BB962C8B-B14F-4D97-AF65-F5344CB8AC3E}">
        <p14:creationId xmlns:p14="http://schemas.microsoft.com/office/powerpoint/2010/main" val="35489401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Major goals for the HGP…</a:t>
            </a:r>
            <a:endParaRPr lang="en-US" dirty="0"/>
          </a:p>
        </p:txBody>
      </p:sp>
      <p:sp>
        <p:nvSpPr>
          <p:cNvPr id="3" name="Content Placeholder 2"/>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rPr>
              <a:t>The main aim of HGP is the identification of genes.</a:t>
            </a:r>
          </a:p>
          <a:p>
            <a:r>
              <a:rPr lang="en-US" dirty="0">
                <a:latin typeface="Times New Roman" panose="02020603050405020304" pitchFamily="18" charset="0"/>
                <a:cs typeface="Times New Roman" panose="02020603050405020304" pitchFamily="18" charset="0"/>
              </a:rPr>
              <a:t>Other aim include determining the chemical sequence of the base pairs.</a:t>
            </a:r>
          </a:p>
          <a:p>
            <a:r>
              <a:rPr lang="en-US" dirty="0">
                <a:latin typeface="Times New Roman" panose="02020603050405020304" pitchFamily="18" charset="0"/>
                <a:cs typeface="Times New Roman" panose="02020603050405020304" pitchFamily="18" charset="0"/>
              </a:rPr>
              <a:t>The formation of proper and usable data base for all the obtained information about these genes and the DNA molecule.</a:t>
            </a:r>
          </a:p>
          <a:p>
            <a:endParaRPr lang="en-US" dirty="0"/>
          </a:p>
        </p:txBody>
      </p:sp>
    </p:spTree>
    <p:extLst>
      <p:ext uri="{BB962C8B-B14F-4D97-AF65-F5344CB8AC3E}">
        <p14:creationId xmlns:p14="http://schemas.microsoft.com/office/powerpoint/2010/main" val="29150709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Development of New Technologies:</a:t>
            </a:r>
          </a:p>
        </p:txBody>
      </p:sp>
      <p:sp>
        <p:nvSpPr>
          <p:cNvPr id="3" name="Content Placeholder 2"/>
          <p:cNvSpPr>
            <a:spLocks noGrp="1"/>
          </p:cNvSpPr>
          <p:nvPr>
            <p:ph idx="1"/>
          </p:nvPr>
        </p:nvSpPr>
        <p:spPr/>
        <p:txBody>
          <a:bodyPr>
            <a:normAutofit/>
          </a:bodyPr>
          <a:lstStyle/>
          <a:p>
            <a:r>
              <a:rPr lang="en-US" sz="3200" dirty="0">
                <a:latin typeface="Times New Roman" panose="02020603050405020304" pitchFamily="18" charset="0"/>
                <a:cs typeface="Times New Roman" panose="02020603050405020304" pitchFamily="18" charset="0"/>
              </a:rPr>
              <a:t>The project employed a number of different techniques and technologies to achieve it goals.</a:t>
            </a:r>
          </a:p>
          <a:p>
            <a:r>
              <a:rPr lang="en-US" sz="3200" dirty="0">
                <a:latin typeface="Times New Roman" panose="02020603050405020304" pitchFamily="18" charset="0"/>
                <a:cs typeface="Times New Roman" panose="02020603050405020304" pitchFamily="18" charset="0"/>
              </a:rPr>
              <a:t>One of the key technology used was DNA sequencing which involves determining the order of the base pair in a piece of DNA.</a:t>
            </a:r>
          </a:p>
          <a:p>
            <a:r>
              <a:rPr lang="en-US" sz="3200" dirty="0">
                <a:latin typeface="Times New Roman" panose="02020603050405020304" pitchFamily="18" charset="0"/>
                <a:cs typeface="Times New Roman" panose="02020603050405020304" pitchFamily="18" charset="0"/>
              </a:rPr>
              <a:t>This was accomplished using automated DNA sequencers which are machine that can read the sequence of base pairs in DNA molecule.</a:t>
            </a:r>
          </a:p>
          <a:p>
            <a:endParaRPr lang="en-US" sz="3200" dirty="0"/>
          </a:p>
        </p:txBody>
      </p:sp>
    </p:spTree>
    <p:extLst>
      <p:ext uri="{BB962C8B-B14F-4D97-AF65-F5344CB8AC3E}">
        <p14:creationId xmlns:p14="http://schemas.microsoft.com/office/powerpoint/2010/main" val="39371997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Development of New Technologies…</a:t>
            </a:r>
            <a:endParaRPr lang="en-US" dirty="0"/>
          </a:p>
        </p:txBody>
      </p:sp>
      <p:sp>
        <p:nvSpPr>
          <p:cNvPr id="3" name="Content Placeholder 2"/>
          <p:cNvSpPr>
            <a:spLocks noGrp="1"/>
          </p:cNvSpPr>
          <p:nvPr>
            <p:ph idx="1"/>
          </p:nvPr>
        </p:nvSpPr>
        <p:spPr>
          <a:xfrm>
            <a:off x="838200" y="1632440"/>
            <a:ext cx="10515600" cy="4351338"/>
          </a:xfrm>
        </p:spPr>
        <p:txBody>
          <a:bodyPr>
            <a:noAutofit/>
          </a:bodyPr>
          <a:lstStyle/>
          <a:p>
            <a:r>
              <a:rPr lang="en-US" sz="3200" dirty="0">
                <a:latin typeface="Times New Roman" panose="02020603050405020304" pitchFamily="18" charset="0"/>
                <a:cs typeface="Times New Roman" panose="02020603050405020304" pitchFamily="18" charset="0"/>
              </a:rPr>
              <a:t>Another important technology that was used is genome mapping, which involves creating a map of gene on chromosomes.</a:t>
            </a:r>
          </a:p>
          <a:p>
            <a:r>
              <a:rPr lang="en-US" sz="3200" dirty="0">
                <a:latin typeface="Times New Roman" panose="02020603050405020304" pitchFamily="18" charset="0"/>
                <a:cs typeface="Times New Roman" panose="02020603050405020304" pitchFamily="18" charset="0"/>
              </a:rPr>
              <a:t>This was done using a number of different methods including:</a:t>
            </a:r>
          </a:p>
          <a:p>
            <a:pPr lvl="1"/>
            <a:r>
              <a:rPr lang="en-US" sz="3200" dirty="0">
                <a:latin typeface="Times New Roman" panose="02020603050405020304" pitchFamily="18" charset="0"/>
                <a:cs typeface="Times New Roman" panose="02020603050405020304" pitchFamily="18" charset="0"/>
              </a:rPr>
              <a:t>Restriction Fragment Length Polymorphism(RFLP) Analysis.</a:t>
            </a:r>
          </a:p>
          <a:p>
            <a:pPr lvl="1"/>
            <a:r>
              <a:rPr lang="en-US" sz="3200" dirty="0">
                <a:latin typeface="Times New Roman" panose="02020603050405020304" pitchFamily="18" charset="0"/>
                <a:cs typeface="Times New Roman" panose="02020603050405020304" pitchFamily="18" charset="0"/>
              </a:rPr>
              <a:t>Fluorescent In Situ Hybridization (FISH)</a:t>
            </a:r>
          </a:p>
          <a:p>
            <a:r>
              <a:rPr lang="en-US" sz="3200" dirty="0">
                <a:latin typeface="Times New Roman" panose="02020603050405020304" pitchFamily="18" charset="0"/>
                <a:cs typeface="Times New Roman" panose="02020603050405020304" pitchFamily="18" charset="0"/>
              </a:rPr>
              <a:t>These sequencing technologies were made more affordable and rapidly increased in speed due to  the HGP.</a:t>
            </a:r>
          </a:p>
          <a:p>
            <a:endParaRPr lang="en-US" sz="3200" dirty="0"/>
          </a:p>
        </p:txBody>
      </p:sp>
    </p:spTree>
    <p:extLst>
      <p:ext uri="{BB962C8B-B14F-4D97-AF65-F5344CB8AC3E}">
        <p14:creationId xmlns:p14="http://schemas.microsoft.com/office/powerpoint/2010/main" val="76288614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Development of New Technologies…</a:t>
            </a:r>
            <a:endParaRPr lang="en-US" dirty="0"/>
          </a:p>
        </p:txBody>
      </p:sp>
      <p:sp>
        <p:nvSpPr>
          <p:cNvPr id="3" name="Content Placeholder 2"/>
          <p:cNvSpPr>
            <a:spLocks noGrp="1"/>
          </p:cNvSpPr>
          <p:nvPr>
            <p:ph idx="1"/>
          </p:nvPr>
        </p:nvSpPr>
        <p:spPr/>
        <p:txBody>
          <a:bodyPr>
            <a:normAutofit/>
          </a:bodyPr>
          <a:lstStyle/>
          <a:p>
            <a:r>
              <a:rPr lang="en-US" sz="3200" dirty="0">
                <a:latin typeface="Times New Roman" panose="02020603050405020304" pitchFamily="18" charset="0"/>
                <a:cs typeface="Times New Roman" panose="02020603050405020304" pitchFamily="18" charset="0"/>
              </a:rPr>
              <a:t>So, determining the 3billion base pairs and approximately 100,000 genes of the human genome was accomplished by sequencing. </a:t>
            </a:r>
          </a:p>
          <a:p>
            <a:r>
              <a:rPr lang="en-US" sz="3200" dirty="0">
                <a:latin typeface="Times New Roman" panose="02020603050405020304" pitchFamily="18" charset="0"/>
                <a:cs typeface="Times New Roman" panose="02020603050405020304" pitchFamily="18" charset="0"/>
              </a:rPr>
              <a:t>The cutting of DNA with restriction enzymes were used for sequencing. The enzymes cut the DNA at specific sites on the strand.</a:t>
            </a:r>
          </a:p>
          <a:p>
            <a:endParaRPr lang="en-US" sz="3200" dirty="0"/>
          </a:p>
        </p:txBody>
      </p:sp>
    </p:spTree>
    <p:extLst>
      <p:ext uri="{BB962C8B-B14F-4D97-AF65-F5344CB8AC3E}">
        <p14:creationId xmlns:p14="http://schemas.microsoft.com/office/powerpoint/2010/main" val="8166285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Development of New Technologies…</a:t>
            </a:r>
            <a:endParaRPr lang="en-US" dirty="0"/>
          </a:p>
        </p:txBody>
      </p:sp>
      <p:sp>
        <p:nvSpPr>
          <p:cNvPr id="3" name="Content Placeholder 2"/>
          <p:cNvSpPr>
            <a:spLocks noGrp="1"/>
          </p:cNvSpPr>
          <p:nvPr>
            <p:ph idx="1"/>
          </p:nvPr>
        </p:nvSpPr>
        <p:spPr>
          <a:xfrm>
            <a:off x="838200" y="1619561"/>
            <a:ext cx="10515600" cy="4351338"/>
          </a:xfrm>
        </p:spPr>
        <p:txBody>
          <a:bodyPr>
            <a:normAutofit fontScale="92500" lnSpcReduction="20000"/>
          </a:bodyPr>
          <a:lstStyle/>
          <a:p>
            <a:r>
              <a:rPr lang="en-US" sz="3200" dirty="0">
                <a:latin typeface="Times New Roman" panose="02020603050405020304" pitchFamily="18" charset="0"/>
                <a:cs typeface="Times New Roman" panose="02020603050405020304" pitchFamily="18" charset="0"/>
              </a:rPr>
              <a:t>The next step is to use gel electrophoresis to separate different size fragments that might have been produced by different individuals when treated with the restriction enzymes. </a:t>
            </a:r>
          </a:p>
          <a:p>
            <a:r>
              <a:rPr lang="en-US" sz="3200" dirty="0">
                <a:latin typeface="Times New Roman" panose="02020603050405020304" pitchFamily="18" charset="0"/>
                <a:cs typeface="Times New Roman" panose="02020603050405020304" pitchFamily="18" charset="0"/>
              </a:rPr>
              <a:t>The gel allows different size fragments to move at different rate when electric field is provided. The smaller fragments move faster down to the gel than the larger fragments.</a:t>
            </a:r>
          </a:p>
          <a:p>
            <a:r>
              <a:rPr lang="en-US" sz="3200" dirty="0">
                <a:latin typeface="Times New Roman" panose="02020603050405020304" pitchFamily="18" charset="0"/>
                <a:cs typeface="Times New Roman" panose="02020603050405020304" pitchFamily="18" charset="0"/>
              </a:rPr>
              <a:t>The DNA can be amplified by either using a cloning vector such as a yeast artificial chromosomes or a bacterial artificial chromosomes or by Polymerase Chain Reaction (PCR) to create a clone library. </a:t>
            </a:r>
          </a:p>
          <a:p>
            <a:r>
              <a:rPr lang="en-US" sz="3200" dirty="0">
                <a:latin typeface="Times New Roman" panose="02020603050405020304" pitchFamily="18" charset="0"/>
                <a:cs typeface="Times New Roman" panose="02020603050405020304" pitchFamily="18" charset="0"/>
              </a:rPr>
              <a:t>The sequence can begin after a clone library is achieved.</a:t>
            </a:r>
          </a:p>
          <a:p>
            <a:endParaRPr lang="en-US" dirty="0"/>
          </a:p>
        </p:txBody>
      </p:sp>
    </p:spTree>
    <p:extLst>
      <p:ext uri="{BB962C8B-B14F-4D97-AF65-F5344CB8AC3E}">
        <p14:creationId xmlns:p14="http://schemas.microsoft.com/office/powerpoint/2010/main" val="10298572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Times New Roman" panose="02020603050405020304" pitchFamily="18" charset="0"/>
                <a:cs typeface="Times New Roman" panose="02020603050405020304" pitchFamily="18" charset="0"/>
              </a:rPr>
              <a:t>History of DNA</a:t>
            </a:r>
            <a:endParaRPr lang="en-US" dirty="0"/>
          </a:p>
        </p:txBody>
      </p:sp>
      <p:sp>
        <p:nvSpPr>
          <p:cNvPr id="3" name="Content Placeholder 2"/>
          <p:cNvSpPr>
            <a:spLocks noGrp="1"/>
          </p:cNvSpPr>
          <p:nvPr>
            <p:ph idx="1"/>
          </p:nvPr>
        </p:nvSpPr>
        <p:spPr/>
        <p:txBody>
          <a:bodyPr>
            <a:normAutofit/>
          </a:bodyPr>
          <a:lstStyle/>
          <a:p>
            <a:pPr algn="just"/>
            <a:r>
              <a:rPr lang="en-US" sz="3200" dirty="0">
                <a:latin typeface="Times New Roman" panose="02020603050405020304" pitchFamily="18" charset="0"/>
                <a:cs typeface="Times New Roman" panose="02020603050405020304" pitchFamily="18" charset="0"/>
              </a:rPr>
              <a:t>In 1953,James Watson and Francis Crick published the model of DNA referred to as the Double Helix Model of DNA.</a:t>
            </a:r>
          </a:p>
          <a:p>
            <a:pPr algn="just"/>
            <a:r>
              <a:rPr lang="en-US" sz="3200" dirty="0">
                <a:latin typeface="Times New Roman" panose="02020603050405020304" pitchFamily="18" charset="0"/>
                <a:cs typeface="Times New Roman" panose="02020603050405020304" pitchFamily="18" charset="0"/>
              </a:rPr>
              <a:t>Double-stranded</a:t>
            </a:r>
          </a:p>
          <a:p>
            <a:pPr algn="just"/>
            <a:r>
              <a:rPr lang="en-US" sz="3200" dirty="0">
                <a:latin typeface="Times New Roman" panose="02020603050405020304" pitchFamily="18" charset="0"/>
                <a:cs typeface="Times New Roman" panose="02020603050405020304" pitchFamily="18" charset="0"/>
              </a:rPr>
              <a:t>Helical</a:t>
            </a:r>
          </a:p>
          <a:p>
            <a:pPr algn="just"/>
            <a:r>
              <a:rPr lang="en-US" sz="3200" dirty="0">
                <a:latin typeface="Times New Roman" panose="02020603050405020304" pitchFamily="18" charset="0"/>
                <a:cs typeface="Times New Roman" panose="02020603050405020304" pitchFamily="18" charset="0"/>
              </a:rPr>
              <a:t>Complementary</a:t>
            </a:r>
          </a:p>
          <a:p>
            <a:pPr algn="just"/>
            <a:r>
              <a:rPr lang="en-US" sz="3200" dirty="0">
                <a:latin typeface="Times New Roman" panose="02020603050405020304" pitchFamily="18" charset="0"/>
                <a:cs typeface="Times New Roman" panose="02020603050405020304" pitchFamily="18" charset="0"/>
              </a:rPr>
              <a:t>Antiparallel.</a:t>
            </a:r>
          </a:p>
        </p:txBody>
      </p:sp>
      <p:sp>
        <p:nvSpPr>
          <p:cNvPr id="4" name="Date Placeholder 3"/>
          <p:cNvSpPr>
            <a:spLocks noGrp="1"/>
          </p:cNvSpPr>
          <p:nvPr>
            <p:ph type="dt" sz="half" idx="10"/>
          </p:nvPr>
        </p:nvSpPr>
        <p:spPr/>
        <p:txBody>
          <a:bodyPr/>
          <a:lstStyle/>
          <a:p>
            <a:fld id="{B02A822A-158E-41B8-922A-932B2CDD65F0}" type="datetime1">
              <a:rPr lang="en-US" smtClean="0"/>
              <a:t>2/27/2025</a:t>
            </a:fld>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272505029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Development of New Technologies…</a:t>
            </a:r>
            <a:endParaRPr lang="en-US" b="1" dirty="0"/>
          </a:p>
        </p:txBody>
      </p:sp>
      <p:sp>
        <p:nvSpPr>
          <p:cNvPr id="3" name="Content Placeholder 2"/>
          <p:cNvSpPr>
            <a:spLocks noGrp="1"/>
          </p:cNvSpPr>
          <p:nvPr>
            <p:ph idx="1"/>
          </p:nvPr>
        </p:nvSpPr>
        <p:spPr/>
        <p:txBody>
          <a:bodyPr>
            <a:normAutofit fontScale="92500" lnSpcReduction="10000"/>
          </a:bodyPr>
          <a:lstStyle/>
          <a:p>
            <a:r>
              <a:rPr lang="en-US" sz="3200" dirty="0" err="1">
                <a:latin typeface="Times New Roman" panose="02020603050405020304" pitchFamily="18" charset="0"/>
                <a:cs typeface="Times New Roman" panose="02020603050405020304" pitchFamily="18" charset="0"/>
              </a:rPr>
              <a:t>Sanga</a:t>
            </a:r>
            <a:r>
              <a:rPr lang="en-US" sz="3200" dirty="0">
                <a:latin typeface="Times New Roman" panose="02020603050405020304" pitchFamily="18" charset="0"/>
                <a:cs typeface="Times New Roman" panose="02020603050405020304" pitchFamily="18" charset="0"/>
              </a:rPr>
              <a:t> method is one of the popular methods being used for the sequencing of human genome.</a:t>
            </a:r>
          </a:p>
          <a:p>
            <a:r>
              <a:rPr lang="en-US" sz="3200" dirty="0">
                <a:latin typeface="Times New Roman" panose="02020603050405020304" pitchFamily="18" charset="0"/>
                <a:cs typeface="Times New Roman" panose="02020603050405020304" pitchFamily="18" charset="0"/>
              </a:rPr>
              <a:t>The first step of this method is to produce fragments that each ends in a different base. </a:t>
            </a:r>
          </a:p>
          <a:p>
            <a:r>
              <a:rPr lang="en-US" sz="3200" dirty="0">
                <a:latin typeface="Times New Roman" panose="02020603050405020304" pitchFamily="18" charset="0"/>
                <a:cs typeface="Times New Roman" panose="02020603050405020304" pitchFamily="18" charset="0"/>
              </a:rPr>
              <a:t>These fragments are then combined with replication reagents and then replicated. One batch producing fragments that end with adenine, one batch only ends in guanine, one in </a:t>
            </a:r>
            <a:r>
              <a:rPr lang="en-US" sz="3200" dirty="0" err="1">
                <a:latin typeface="Times New Roman" panose="02020603050405020304" pitchFamily="18" charset="0"/>
                <a:cs typeface="Times New Roman" panose="02020603050405020304" pitchFamily="18" charset="0"/>
              </a:rPr>
              <a:t>cytocine</a:t>
            </a:r>
            <a:r>
              <a:rPr lang="en-US" sz="3200" dirty="0">
                <a:latin typeface="Times New Roman" panose="02020603050405020304" pitchFamily="18" charset="0"/>
                <a:cs typeface="Times New Roman" panose="02020603050405020304" pitchFamily="18" charset="0"/>
              </a:rPr>
              <a:t> and one ends in thymine. </a:t>
            </a:r>
          </a:p>
          <a:p>
            <a:r>
              <a:rPr lang="en-US" sz="3200" dirty="0">
                <a:latin typeface="Times New Roman" panose="02020603050405020304" pitchFamily="18" charset="0"/>
                <a:cs typeface="Times New Roman" panose="02020603050405020304" pitchFamily="18" charset="0"/>
              </a:rPr>
              <a:t>The fragments are then sorted by gel electrophoresis to allow determination of the sequence of DNA. </a:t>
            </a:r>
          </a:p>
          <a:p>
            <a:endParaRPr lang="en-US" sz="3200"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66750682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Development of New Technologies…</a:t>
            </a:r>
            <a:endParaRPr lang="en-US" dirty="0"/>
          </a:p>
        </p:txBody>
      </p:sp>
      <p:sp>
        <p:nvSpPr>
          <p:cNvPr id="3" name="Content Placeholder 2"/>
          <p:cNvSpPr>
            <a:spLocks noGrp="1"/>
          </p:cNvSpPr>
          <p:nvPr>
            <p:ph idx="1"/>
          </p:nvPr>
        </p:nvSpPr>
        <p:spPr/>
        <p:txBody>
          <a:bodyPr>
            <a:normAutofit/>
          </a:bodyPr>
          <a:lstStyle/>
          <a:p>
            <a:r>
              <a:rPr lang="en-US" sz="3200" dirty="0">
                <a:latin typeface="Times New Roman" panose="02020603050405020304" pitchFamily="18" charset="0"/>
                <a:cs typeface="Times New Roman" panose="02020603050405020304" pitchFamily="18" charset="0"/>
              </a:rPr>
              <a:t>In addition to these techniques, the project also made use of number of computational technologies i.e. super computers, other computers to store, analyze and share the information with other researchers so that there will not be duplication of information.</a:t>
            </a:r>
          </a:p>
        </p:txBody>
      </p:sp>
    </p:spTree>
    <p:extLst>
      <p:ext uri="{BB962C8B-B14F-4D97-AF65-F5344CB8AC3E}">
        <p14:creationId xmlns:p14="http://schemas.microsoft.com/office/powerpoint/2010/main" val="426007413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latin typeface="Times New Roman" panose="02020603050405020304" pitchFamily="18" charset="0"/>
                <a:cs typeface="Times New Roman" panose="02020603050405020304" pitchFamily="18" charset="0"/>
              </a:rPr>
              <a:t>Significance and Achievements of the Human Genome Project</a:t>
            </a:r>
            <a:r>
              <a:rPr lang="en-US" dirty="0"/>
              <a:t>.</a:t>
            </a:r>
          </a:p>
        </p:txBody>
      </p:sp>
      <p:sp>
        <p:nvSpPr>
          <p:cNvPr id="3" name="Content Placeholder 2"/>
          <p:cNvSpPr>
            <a:spLocks noGrp="1"/>
          </p:cNvSpPr>
          <p:nvPr>
            <p:ph idx="1"/>
          </p:nvPr>
        </p:nvSpPr>
        <p:spPr/>
        <p:txBody>
          <a:bodyPr>
            <a:noAutofit/>
          </a:bodyPr>
          <a:lstStyle/>
          <a:p>
            <a:r>
              <a:rPr lang="en-US" sz="3000" dirty="0">
                <a:latin typeface="Times New Roman" panose="02020603050405020304" pitchFamily="18" charset="0"/>
                <a:cs typeface="Times New Roman" panose="02020603050405020304" pitchFamily="18" charset="0"/>
              </a:rPr>
              <a:t>HGP has made very significant impact in the field of genetics and has led to numerous medical and scientific breakthroughs.</a:t>
            </a:r>
          </a:p>
          <a:p>
            <a:r>
              <a:rPr lang="en-US" sz="3000" dirty="0">
                <a:latin typeface="Times New Roman" panose="02020603050405020304" pitchFamily="18" charset="0"/>
                <a:cs typeface="Times New Roman" panose="02020603050405020304" pitchFamily="18" charset="0"/>
              </a:rPr>
              <a:t>The project has helped scientists to understand and identify the genetic bases of many inherited diseases such as SCA, Cystic fibrosis and Huntington's disease.</a:t>
            </a:r>
          </a:p>
          <a:p>
            <a:r>
              <a:rPr lang="en-US" sz="3000" dirty="0">
                <a:latin typeface="Times New Roman" panose="02020603050405020304" pitchFamily="18" charset="0"/>
                <a:cs typeface="Times New Roman" panose="02020603050405020304" pitchFamily="18" charset="0"/>
              </a:rPr>
              <a:t>The HGP has also helped to the development of new treatment for these diseases as well as for many other inherited conditions.</a:t>
            </a:r>
          </a:p>
          <a:p>
            <a:pPr lvl="0"/>
            <a:r>
              <a:rPr lang="en-US" sz="3000" dirty="0">
                <a:latin typeface="Times New Roman" panose="02020603050405020304" pitchFamily="18" charset="0"/>
                <a:cs typeface="Times New Roman" panose="02020603050405020304" pitchFamily="18" charset="0"/>
              </a:rPr>
              <a:t>Pharmacogenomics: The project's findings allowed for personalized medicine by understanding how genetic variations influence an individual's response to drugs.</a:t>
            </a:r>
          </a:p>
          <a:p>
            <a:endParaRPr lang="en-US" sz="3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84747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Significance and Achievements of the Human Genome Project…</a:t>
            </a:r>
            <a:endParaRPr lang="en-US" dirty="0"/>
          </a:p>
        </p:txBody>
      </p:sp>
      <p:sp>
        <p:nvSpPr>
          <p:cNvPr id="3" name="Content Placeholder 2"/>
          <p:cNvSpPr>
            <a:spLocks noGrp="1"/>
          </p:cNvSpPr>
          <p:nvPr>
            <p:ph idx="1"/>
          </p:nvPr>
        </p:nvSpPr>
        <p:spPr/>
        <p:txBody>
          <a:bodyPr>
            <a:normAutofit/>
          </a:bodyPr>
          <a:lstStyle/>
          <a:p>
            <a:pPr algn="just"/>
            <a:r>
              <a:rPr lang="en-US" sz="3200" dirty="0">
                <a:latin typeface="Times New Roman" panose="02020603050405020304" pitchFamily="18" charset="0"/>
                <a:cs typeface="Times New Roman" panose="02020603050405020304" pitchFamily="18" charset="0"/>
              </a:rPr>
              <a:t>Comparative Genomics and Evolutionary Insights:</a:t>
            </a:r>
          </a:p>
          <a:p>
            <a:pPr lvl="1" algn="just"/>
            <a:r>
              <a:rPr lang="en-US" sz="3200" dirty="0">
                <a:latin typeface="Times New Roman" panose="02020603050405020304" pitchFamily="18" charset="0"/>
                <a:cs typeface="Times New Roman" panose="02020603050405020304" pitchFamily="18" charset="0"/>
              </a:rPr>
              <a:t>Comparative analysis of the human genome with other species revealed evolutionary relationships and provided insights into the genetic basis of human uniqueness.</a:t>
            </a:r>
          </a:p>
          <a:p>
            <a:pPr lvl="1" algn="just"/>
            <a:r>
              <a:rPr lang="en-US" sz="3200" dirty="0">
                <a:latin typeface="Times New Roman" panose="02020603050405020304" pitchFamily="18" charset="0"/>
                <a:cs typeface="Times New Roman" panose="02020603050405020304" pitchFamily="18" charset="0"/>
              </a:rPr>
              <a:t>Identifying common genetic elements among species helps us understand the functioning of genes and their evolutionary conservation.</a:t>
            </a:r>
          </a:p>
          <a:p>
            <a:pPr algn="just"/>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0500304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Significance and Achievements of the Human Genome Project…</a:t>
            </a:r>
            <a:endParaRPr lang="en-US" dirty="0"/>
          </a:p>
        </p:txBody>
      </p:sp>
      <p:sp>
        <p:nvSpPr>
          <p:cNvPr id="3" name="Content Placeholder 2"/>
          <p:cNvSpPr>
            <a:spLocks noGrp="1"/>
          </p:cNvSpPr>
          <p:nvPr>
            <p:ph idx="1"/>
          </p:nvPr>
        </p:nvSpPr>
        <p:spPr/>
        <p:txBody>
          <a:bodyPr>
            <a:normAutofit/>
          </a:bodyPr>
          <a:lstStyle/>
          <a:p>
            <a:r>
              <a:rPr lang="en-US" sz="3200" dirty="0">
                <a:latin typeface="Times New Roman" panose="02020603050405020304" pitchFamily="18" charset="0"/>
                <a:cs typeface="Times New Roman" panose="02020603050405020304" pitchFamily="18" charset="0"/>
              </a:rPr>
              <a:t>Genomic Medicine and Precision Healthcare:</a:t>
            </a:r>
          </a:p>
          <a:p>
            <a:pPr lvl="1"/>
            <a:r>
              <a:rPr lang="en-US" sz="3200" dirty="0">
                <a:latin typeface="Times New Roman" panose="02020603050405020304" pitchFamily="18" charset="0"/>
                <a:cs typeface="Times New Roman" panose="02020603050405020304" pitchFamily="18" charset="0"/>
              </a:rPr>
              <a:t>The HGP paved the way for genomic medicine, where genetic information is utilized to personalize patient care.</a:t>
            </a:r>
          </a:p>
          <a:p>
            <a:pPr lvl="1"/>
            <a:r>
              <a:rPr lang="en-US" sz="3200" dirty="0">
                <a:latin typeface="Times New Roman" panose="02020603050405020304" pitchFamily="18" charset="0"/>
                <a:cs typeface="Times New Roman" panose="02020603050405020304" pitchFamily="18" charset="0"/>
              </a:rPr>
              <a:t>Advances in genomics have enabled the diagnosis and treatment of genetic diseases, cancer subtyping, and the development of targeted therapies.</a:t>
            </a:r>
          </a:p>
        </p:txBody>
      </p:sp>
    </p:spTree>
    <p:extLst>
      <p:ext uri="{BB962C8B-B14F-4D97-AF65-F5344CB8AC3E}">
        <p14:creationId xmlns:p14="http://schemas.microsoft.com/office/powerpoint/2010/main" val="73590159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6650"/>
            <a:ext cx="10515600" cy="1325563"/>
          </a:xfrm>
        </p:spPr>
        <p:txBody>
          <a:bodyPr/>
          <a:lstStyle/>
          <a:p>
            <a:r>
              <a:rPr lang="en-US" b="1" dirty="0">
                <a:latin typeface="Times New Roman" panose="02020603050405020304" pitchFamily="18" charset="0"/>
                <a:cs typeface="Times New Roman" panose="02020603050405020304" pitchFamily="18" charset="0"/>
              </a:rPr>
              <a:t>Future Directions and Challenges</a:t>
            </a:r>
          </a:p>
        </p:txBody>
      </p:sp>
      <p:sp>
        <p:nvSpPr>
          <p:cNvPr id="3" name="Content Placeholder 2"/>
          <p:cNvSpPr>
            <a:spLocks noGrp="1"/>
          </p:cNvSpPr>
          <p:nvPr>
            <p:ph idx="1"/>
          </p:nvPr>
        </p:nvSpPr>
        <p:spPr>
          <a:xfrm>
            <a:off x="838200" y="1124159"/>
            <a:ext cx="10515600" cy="4694997"/>
          </a:xfrm>
        </p:spPr>
        <p:txBody>
          <a:bodyPr>
            <a:noAutofit/>
          </a:bodyPr>
          <a:lstStyle/>
          <a:p>
            <a:pPr marL="0" indent="0">
              <a:buNone/>
            </a:pPr>
            <a:r>
              <a:rPr lang="en-US" sz="3200" b="1" dirty="0">
                <a:latin typeface="Times New Roman" panose="02020603050405020304" pitchFamily="18" charset="0"/>
                <a:cs typeface="Times New Roman" panose="02020603050405020304" pitchFamily="18" charset="0"/>
              </a:rPr>
              <a:t>Functional Genomics:</a:t>
            </a:r>
          </a:p>
          <a:p>
            <a:pPr lvl="1"/>
            <a:r>
              <a:rPr lang="en-US" sz="3200" dirty="0">
                <a:latin typeface="Times New Roman" panose="02020603050405020304" pitchFamily="18" charset="0"/>
                <a:cs typeface="Times New Roman" panose="02020603050405020304" pitchFamily="18" charset="0"/>
              </a:rPr>
              <a:t>Understanding gene function and the complex interactions within the genome remains a major area of research.</a:t>
            </a:r>
          </a:p>
          <a:p>
            <a:pPr lvl="1"/>
            <a:r>
              <a:rPr lang="en-US" sz="3200" dirty="0">
                <a:latin typeface="Times New Roman" panose="02020603050405020304" pitchFamily="18" charset="0"/>
                <a:cs typeface="Times New Roman" panose="02020603050405020304" pitchFamily="18" charset="0"/>
              </a:rPr>
              <a:t>Functional genomics techniques, such as </a:t>
            </a:r>
            <a:r>
              <a:rPr lang="en-US" sz="3200" dirty="0" err="1">
                <a:latin typeface="Times New Roman" panose="02020603050405020304" pitchFamily="18" charset="0"/>
                <a:cs typeface="Times New Roman" panose="02020603050405020304" pitchFamily="18" charset="0"/>
              </a:rPr>
              <a:t>transcriptomics</a:t>
            </a:r>
            <a:r>
              <a:rPr lang="en-US" sz="3200" dirty="0">
                <a:latin typeface="Times New Roman" panose="02020603050405020304" pitchFamily="18" charset="0"/>
                <a:cs typeface="Times New Roman" panose="02020603050405020304" pitchFamily="18" charset="0"/>
              </a:rPr>
              <a:t>, proteomics, and </a:t>
            </a:r>
            <a:r>
              <a:rPr lang="en-US" sz="3200" dirty="0" err="1">
                <a:latin typeface="Times New Roman" panose="02020603050405020304" pitchFamily="18" charset="0"/>
                <a:cs typeface="Times New Roman" panose="02020603050405020304" pitchFamily="18" charset="0"/>
              </a:rPr>
              <a:t>epigenomics</a:t>
            </a:r>
            <a:r>
              <a:rPr lang="en-US" sz="3200" dirty="0">
                <a:latin typeface="Times New Roman" panose="02020603050405020304" pitchFamily="18" charset="0"/>
                <a:cs typeface="Times New Roman" panose="02020603050405020304" pitchFamily="18" charset="0"/>
              </a:rPr>
              <a:t>, provide insights into gene expression, regulation, and their functional consequences.</a:t>
            </a:r>
          </a:p>
          <a:p>
            <a:pPr marL="0" indent="0">
              <a:buNone/>
            </a:pPr>
            <a:r>
              <a:rPr lang="en-US" sz="3200" b="1" dirty="0">
                <a:latin typeface="Times New Roman" panose="02020603050405020304" pitchFamily="18" charset="0"/>
                <a:cs typeface="Times New Roman" panose="02020603050405020304" pitchFamily="18" charset="0"/>
              </a:rPr>
              <a:t>Genome Editing Technologies:</a:t>
            </a:r>
          </a:p>
          <a:p>
            <a:pPr lvl="1"/>
            <a:r>
              <a:rPr lang="en-US" sz="3200" dirty="0">
                <a:latin typeface="Times New Roman" panose="02020603050405020304" pitchFamily="18" charset="0"/>
                <a:cs typeface="Times New Roman" panose="02020603050405020304" pitchFamily="18" charset="0"/>
              </a:rPr>
              <a:t>The advent of CRISPR-Cas9 and other genome editing tools opens up possibilities for precise genetic manipulation and the potential for gene therapy.</a:t>
            </a:r>
          </a:p>
        </p:txBody>
      </p:sp>
    </p:spTree>
    <p:extLst>
      <p:ext uri="{BB962C8B-B14F-4D97-AF65-F5344CB8AC3E}">
        <p14:creationId xmlns:p14="http://schemas.microsoft.com/office/powerpoint/2010/main" val="375958917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76F51-B7BA-4DAF-B8F1-0D8FAEF1E44C}"/>
              </a:ext>
            </a:extLst>
          </p:cNvPr>
          <p:cNvSpPr>
            <a:spLocks noGrp="1"/>
          </p:cNvSpPr>
          <p:nvPr>
            <p:ph type="title"/>
          </p:nvPr>
        </p:nvSpPr>
        <p:spPr>
          <a:xfrm>
            <a:off x="593387" y="365125"/>
            <a:ext cx="10760413" cy="1325563"/>
          </a:xfrm>
        </p:spPr>
        <p:txBody>
          <a:bodyPr>
            <a:normAutofit/>
          </a:bodyPr>
          <a:lstStyle/>
          <a:p>
            <a:pPr algn="ctr"/>
            <a:r>
              <a:rPr lang="en-US" sz="3600" b="1" dirty="0">
                <a:latin typeface="Times New Roman" panose="02020603050405020304" pitchFamily="18" charset="0"/>
                <a:cs typeface="Times New Roman" panose="02020603050405020304" pitchFamily="18" charset="0"/>
              </a:rPr>
              <a:t>CONCERN OF THE HUMAN GENOME PROJECT</a:t>
            </a:r>
          </a:p>
        </p:txBody>
      </p:sp>
      <p:sp>
        <p:nvSpPr>
          <p:cNvPr id="3" name="Content Placeholder 2">
            <a:extLst>
              <a:ext uri="{FF2B5EF4-FFF2-40B4-BE49-F238E27FC236}">
                <a16:creationId xmlns:a16="http://schemas.microsoft.com/office/drawing/2014/main" id="{EE175EE9-7BA6-4B7B-9C9D-DF9C82C55EBB}"/>
              </a:ext>
            </a:extLst>
          </p:cNvPr>
          <p:cNvSpPr>
            <a:spLocks noGrp="1"/>
          </p:cNvSpPr>
          <p:nvPr>
            <p:ph idx="1"/>
          </p:nvPr>
        </p:nvSpPr>
        <p:spPr/>
        <p:txBody>
          <a:bodyPr>
            <a:normAutofit/>
          </a:bodyPr>
          <a:lstStyle/>
          <a:p>
            <a:r>
              <a:rPr lang="en-US" sz="3200" dirty="0">
                <a:latin typeface="Times New Roman" panose="02020603050405020304" pitchFamily="18" charset="0"/>
                <a:cs typeface="Times New Roman" panose="02020603050405020304" pitchFamily="18" charset="0"/>
              </a:rPr>
              <a:t>There are a variety of legal and clinical concerns behind the completion of HGP that varies in subjects from clinical application to commercialization to privacy.</a:t>
            </a:r>
          </a:p>
          <a:p>
            <a:r>
              <a:rPr lang="en-US" sz="3200" dirty="0">
                <a:latin typeface="Times New Roman" panose="02020603050405020304" pitchFamily="18" charset="0"/>
                <a:cs typeface="Times New Roman" panose="02020603050405020304" pitchFamily="18" charset="0"/>
              </a:rPr>
              <a:t>Fairness and confidentiality.</a:t>
            </a:r>
          </a:p>
        </p:txBody>
      </p:sp>
    </p:spTree>
    <p:extLst>
      <p:ext uri="{BB962C8B-B14F-4D97-AF65-F5344CB8AC3E}">
        <p14:creationId xmlns:p14="http://schemas.microsoft.com/office/powerpoint/2010/main" val="668143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548F8-4668-4648-8A85-759D6C344177}"/>
              </a:ext>
            </a:extLst>
          </p:cNvPr>
          <p:cNvSpPr>
            <a:spLocks noGrp="1"/>
          </p:cNvSpPr>
          <p:nvPr>
            <p:ph type="title"/>
          </p:nvPr>
        </p:nvSpPr>
        <p:spPr>
          <a:xfrm>
            <a:off x="806669" y="-265505"/>
            <a:ext cx="10515600" cy="1325563"/>
          </a:xfrm>
        </p:spPr>
        <p:txBody>
          <a:bodyPr>
            <a:normAutofit/>
          </a:bodyPr>
          <a:lstStyle/>
          <a:p>
            <a:pPr algn="ctr"/>
            <a:r>
              <a:rPr lang="en-US" sz="3200" dirty="0">
                <a:latin typeface="Times New Roman" panose="02020603050405020304" pitchFamily="18" charset="0"/>
                <a:cs typeface="Times New Roman" panose="02020603050405020304" pitchFamily="18" charset="0"/>
              </a:rPr>
              <a:t>DNA COMPOSITION AND COILING</a:t>
            </a:r>
          </a:p>
        </p:txBody>
      </p:sp>
      <p:sp>
        <p:nvSpPr>
          <p:cNvPr id="3" name="Content Placeholder 2">
            <a:extLst>
              <a:ext uri="{FF2B5EF4-FFF2-40B4-BE49-F238E27FC236}">
                <a16:creationId xmlns:a16="http://schemas.microsoft.com/office/drawing/2014/main" id="{DDFA8CB3-8202-4430-A444-0CA2038C12AC}"/>
              </a:ext>
            </a:extLst>
          </p:cNvPr>
          <p:cNvSpPr>
            <a:spLocks noGrp="1"/>
          </p:cNvSpPr>
          <p:nvPr>
            <p:ph idx="1"/>
          </p:nvPr>
        </p:nvSpPr>
        <p:spPr>
          <a:xfrm>
            <a:off x="155448" y="602243"/>
            <a:ext cx="5843016" cy="6164317"/>
          </a:xfrm>
        </p:spPr>
        <p:txBody>
          <a:bodyPr>
            <a:normAutofit fontScale="92500" lnSpcReduction="20000"/>
          </a:bodyPr>
          <a:lstStyle/>
          <a:p>
            <a:r>
              <a:rPr lang="en-US" dirty="0">
                <a:latin typeface="Times New Roman" panose="02020603050405020304" pitchFamily="18" charset="0"/>
                <a:cs typeface="Times New Roman" panose="02020603050405020304" pitchFamily="18" charset="0"/>
              </a:rPr>
              <a:t>DNA are unbranched linear polymer of nucleotides.</a:t>
            </a:r>
          </a:p>
          <a:p>
            <a:r>
              <a:rPr lang="en-US" dirty="0">
                <a:latin typeface="Times New Roman" panose="02020603050405020304" pitchFamily="18" charset="0"/>
                <a:cs typeface="Times New Roman" panose="02020603050405020304" pitchFamily="18" charset="0"/>
              </a:rPr>
              <a:t>Nucleotides are made up of  </a:t>
            </a:r>
          </a:p>
          <a:p>
            <a:pPr marL="514350" indent="-514350">
              <a:buFont typeface="+mj-lt"/>
              <a:buAutoNum type="arabicPeriod"/>
            </a:pPr>
            <a:r>
              <a:rPr lang="en-US" dirty="0">
                <a:latin typeface="Times New Roman" panose="02020603050405020304" pitchFamily="18" charset="0"/>
                <a:cs typeface="Times New Roman" panose="02020603050405020304" pitchFamily="18" charset="0"/>
              </a:rPr>
              <a:t>Nitrogenous bases: </a:t>
            </a:r>
          </a:p>
          <a:p>
            <a:pPr lvl="1">
              <a:buFont typeface="Wingdings" panose="05000000000000000000" pitchFamily="2" charset="2"/>
              <a:buChar char="v"/>
            </a:pPr>
            <a:r>
              <a:rPr lang="en-US" sz="2800" dirty="0">
                <a:latin typeface="Times New Roman" panose="02020603050405020304" pitchFamily="18" charset="0"/>
                <a:cs typeface="Times New Roman" panose="02020603050405020304" pitchFamily="18" charset="0"/>
              </a:rPr>
              <a:t> Purines (double rings). They are adenine and guanine</a:t>
            </a:r>
          </a:p>
          <a:p>
            <a:pPr lvl="1">
              <a:buFont typeface="Wingdings" panose="05000000000000000000" pitchFamily="2" charset="2"/>
              <a:buChar char="v"/>
            </a:pPr>
            <a:r>
              <a:rPr lang="en-US" sz="2800" dirty="0" err="1">
                <a:latin typeface="Times New Roman" panose="02020603050405020304" pitchFamily="18" charset="0"/>
                <a:cs typeface="Times New Roman" panose="02020603050405020304" pitchFamily="18" charset="0"/>
              </a:rPr>
              <a:t>Pyrimidines</a:t>
            </a:r>
            <a:r>
              <a:rPr lang="en-US" sz="2800" dirty="0">
                <a:latin typeface="Times New Roman" panose="02020603050405020304" pitchFamily="18" charset="0"/>
                <a:cs typeface="Times New Roman" panose="02020603050405020304" pitchFamily="18" charset="0"/>
              </a:rPr>
              <a:t> (single ring) they are  </a:t>
            </a:r>
            <a:r>
              <a:rPr lang="en-US" sz="2800" dirty="0" err="1">
                <a:latin typeface="Times New Roman" panose="02020603050405020304" pitchFamily="18" charset="0"/>
                <a:cs typeface="Times New Roman" panose="02020603050405020304" pitchFamily="18" charset="0"/>
              </a:rPr>
              <a:t>cytocine</a:t>
            </a:r>
            <a:r>
              <a:rPr lang="en-US" sz="2800" dirty="0">
                <a:latin typeface="Times New Roman" panose="02020603050405020304" pitchFamily="18" charset="0"/>
                <a:cs typeface="Times New Roman" panose="02020603050405020304" pitchFamily="18" charset="0"/>
              </a:rPr>
              <a:t> and thymine. However, in RNA , in place of thymine, there is Uracil.</a:t>
            </a:r>
          </a:p>
          <a:p>
            <a:pPr marL="514350" indent="-514350">
              <a:buAutoNum type="arabicPeriod" startAt="2"/>
            </a:pPr>
            <a:r>
              <a:rPr lang="en-US" dirty="0">
                <a:latin typeface="Times New Roman" panose="02020603050405020304" pitchFamily="18" charset="0"/>
                <a:cs typeface="Times New Roman" panose="02020603050405020304" pitchFamily="18" charset="0"/>
              </a:rPr>
              <a:t>Pentose Sugar (5-carbone).</a:t>
            </a:r>
          </a:p>
          <a:p>
            <a:pPr marL="0" indent="0">
              <a:buNone/>
            </a:pPr>
            <a:r>
              <a:rPr lang="en-US" dirty="0">
                <a:latin typeface="Times New Roman" panose="02020603050405020304" pitchFamily="18" charset="0"/>
                <a:cs typeface="Times New Roman" panose="02020603050405020304" pitchFamily="18" charset="0"/>
              </a:rPr>
              <a:t>	NB, the NB+PS =Nucleosides. </a:t>
            </a:r>
            <a:r>
              <a:rPr lang="en-US" dirty="0" err="1">
                <a:latin typeface="Times New Roman" panose="02020603050405020304" pitchFamily="18" charset="0"/>
                <a:cs typeface="Times New Roman" panose="02020603050405020304" pitchFamily="18" charset="0"/>
              </a:rPr>
              <a:t>E.g</a:t>
            </a:r>
            <a:r>
              <a:rPr lang="en-US" dirty="0">
                <a:latin typeface="Times New Roman" panose="02020603050405020304" pitchFamily="18" charset="0"/>
                <a:cs typeface="Times New Roman" panose="02020603050405020304" pitchFamily="18" charset="0"/>
              </a:rPr>
              <a:t>  	adenine + PS= adenosine, 	</a:t>
            </a:r>
            <a:r>
              <a:rPr lang="en-US" dirty="0" err="1">
                <a:latin typeface="Times New Roman" panose="02020603050405020304" pitchFamily="18" charset="0"/>
                <a:cs typeface="Times New Roman" panose="02020603050405020304" pitchFamily="18" charset="0"/>
              </a:rPr>
              <a:t>Guanine+PS</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Guanosine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cytocine</a:t>
            </a:r>
            <a:r>
              <a:rPr lang="en-US" dirty="0">
                <a:latin typeface="Times New Roman" panose="02020603050405020304" pitchFamily="18" charset="0"/>
                <a:cs typeface="Times New Roman" panose="02020603050405020304" pitchFamily="18" charset="0"/>
              </a:rPr>
              <a:t> +PS 	=cytosine and thymine +PS=thymidine</a:t>
            </a:r>
          </a:p>
          <a:p>
            <a:pPr marL="0" indent="0">
              <a:buNone/>
            </a:pPr>
            <a:r>
              <a:rPr lang="en-US" dirty="0">
                <a:latin typeface="Times New Roman" panose="02020603050405020304" pitchFamily="18" charset="0"/>
                <a:cs typeface="Times New Roman" panose="02020603050405020304" pitchFamily="18" charset="0"/>
              </a:rPr>
              <a:t>3.  Phosphate( at Carbon number 5)</a:t>
            </a:r>
          </a:p>
          <a:p>
            <a:pPr marL="514350" indent="-514350">
              <a:buAutoNum type="arabicPeriod" startAt="2"/>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C8939B23-516C-4461-9730-97CD62A03D8B}"/>
              </a:ext>
            </a:extLst>
          </p:cNvPr>
          <p:cNvPicPr>
            <a:picLocks noChangeAspect="1"/>
          </p:cNvPicPr>
          <p:nvPr/>
        </p:nvPicPr>
        <p:blipFill>
          <a:blip r:embed="rId2"/>
          <a:stretch>
            <a:fillRect/>
          </a:stretch>
        </p:blipFill>
        <p:spPr>
          <a:xfrm>
            <a:off x="6015678" y="1015282"/>
            <a:ext cx="5737410" cy="5687583"/>
          </a:xfrm>
          <a:prstGeom prst="rect">
            <a:avLst/>
          </a:prstGeom>
        </p:spPr>
      </p:pic>
    </p:spTree>
    <p:extLst>
      <p:ext uri="{BB962C8B-B14F-4D97-AF65-F5344CB8AC3E}">
        <p14:creationId xmlns:p14="http://schemas.microsoft.com/office/powerpoint/2010/main" val="761336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Times New Roman" panose="02020603050405020304" pitchFamily="18" charset="0"/>
                <a:cs typeface="Times New Roman" panose="02020603050405020304" pitchFamily="18" charset="0"/>
              </a:rPr>
              <a:t>Nitrogen Bases</a:t>
            </a:r>
          </a:p>
        </p:txBody>
      </p:sp>
      <p:sp>
        <p:nvSpPr>
          <p:cNvPr id="3" name="Content Placeholder 2"/>
          <p:cNvSpPr>
            <a:spLocks noGrp="1"/>
          </p:cNvSpPr>
          <p:nvPr>
            <p:ph idx="1"/>
          </p:nvPr>
        </p:nvSpPr>
        <p:spPr>
          <a:xfrm>
            <a:off x="602569" y="1619250"/>
            <a:ext cx="5771017" cy="3777622"/>
          </a:xfrm>
        </p:spPr>
        <p:txBody>
          <a:bodyPr>
            <a:normAutofit lnSpcReduction="10000"/>
          </a:bodyPr>
          <a:lstStyle/>
          <a:p>
            <a:pPr algn="just">
              <a:buFont typeface="Arial" panose="020B0604020202020204" pitchFamily="34" charset="0"/>
              <a:buChar char="•"/>
            </a:pPr>
            <a:r>
              <a:rPr lang="en-US" sz="3600" dirty="0">
                <a:latin typeface="Times New Roman" panose="02020603050405020304" pitchFamily="18" charset="0"/>
                <a:cs typeface="Times New Roman" panose="02020603050405020304" pitchFamily="18" charset="0"/>
              </a:rPr>
              <a:t>Bases can either be purines or pyrimidines </a:t>
            </a:r>
          </a:p>
          <a:p>
            <a:pPr algn="just">
              <a:buFont typeface="Arial" panose="020B0604020202020204" pitchFamily="34" charset="0"/>
              <a:buChar char="•"/>
            </a:pPr>
            <a:r>
              <a:rPr lang="en-US" sz="3600" dirty="0">
                <a:latin typeface="Times New Roman" panose="02020603050405020304" pitchFamily="18" charset="0"/>
                <a:cs typeface="Times New Roman" panose="02020603050405020304" pitchFamily="18" charset="0"/>
              </a:rPr>
              <a:t>Purine are larger molecules</a:t>
            </a:r>
          </a:p>
          <a:p>
            <a:pPr marL="0" indent="0" algn="just">
              <a:buNone/>
            </a:pPr>
            <a:r>
              <a:rPr lang="en-US" sz="3600" dirty="0">
                <a:latin typeface="Times New Roman" panose="02020603050405020304" pitchFamily="18" charset="0"/>
                <a:cs typeface="Times New Roman" panose="02020603050405020304" pitchFamily="18" charset="0"/>
              </a:rPr>
              <a:t> 	-Adenine and Guanine</a:t>
            </a:r>
          </a:p>
          <a:p>
            <a:pPr algn="just">
              <a:buFont typeface="Arial" panose="020B0604020202020204" pitchFamily="34" charset="0"/>
              <a:buChar char="•"/>
            </a:pPr>
            <a:r>
              <a:rPr lang="en-US" sz="3600" dirty="0">
                <a:latin typeface="Times New Roman" panose="02020603050405020304" pitchFamily="18" charset="0"/>
                <a:cs typeface="Times New Roman" panose="02020603050405020304" pitchFamily="18" charset="0"/>
              </a:rPr>
              <a:t>Pyrimidines are smaller</a:t>
            </a:r>
          </a:p>
          <a:p>
            <a:pPr marL="0" indent="0" algn="just">
              <a:buNone/>
            </a:pPr>
            <a:r>
              <a:rPr lang="en-US" sz="3600" dirty="0">
                <a:latin typeface="Times New Roman" panose="02020603050405020304" pitchFamily="18" charset="0"/>
                <a:cs typeface="Times New Roman" panose="02020603050405020304" pitchFamily="18" charset="0"/>
              </a:rPr>
              <a:t>	-Thymine/Uracil and cytosine</a:t>
            </a:r>
          </a:p>
          <a:p>
            <a:pPr algn="just">
              <a:buFont typeface="Arial" panose="020B0604020202020204" pitchFamily="34" charset="0"/>
              <a:buChar char="•"/>
            </a:pPr>
            <a:endParaRPr lang="en-US" dirty="0"/>
          </a:p>
        </p:txBody>
      </p:sp>
      <p:sp>
        <p:nvSpPr>
          <p:cNvPr id="5" name="Date Placeholder 4"/>
          <p:cNvSpPr>
            <a:spLocks noGrp="1"/>
          </p:cNvSpPr>
          <p:nvPr>
            <p:ph type="dt" sz="half" idx="10"/>
          </p:nvPr>
        </p:nvSpPr>
        <p:spPr/>
        <p:txBody>
          <a:bodyPr/>
          <a:lstStyle/>
          <a:p>
            <a:fld id="{C9FE28B6-7A33-4618-A1C4-250F731C4074}" type="datetime1">
              <a:rPr lang="en-US" smtClean="0"/>
              <a:t>2/27/2025</a:t>
            </a:fld>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050" y="3457575"/>
            <a:ext cx="3238500" cy="196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0" y="3438525"/>
            <a:ext cx="1524000"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10350" y="1381125"/>
            <a:ext cx="1638300"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34363" y="1528763"/>
            <a:ext cx="2124075"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9924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40147</TotalTime>
  <Words>5421</Words>
  <Application>Microsoft Office PowerPoint</Application>
  <PresentationFormat>Widescreen</PresentationFormat>
  <Paragraphs>375</Paragraphs>
  <Slides>76</Slides>
  <Notes>6</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76</vt:i4>
      </vt:variant>
    </vt:vector>
  </HeadingPairs>
  <TitlesOfParts>
    <vt:vector size="83" baseType="lpstr">
      <vt:lpstr>-apple-system</vt:lpstr>
      <vt:lpstr>Arial</vt:lpstr>
      <vt:lpstr>Calibri</vt:lpstr>
      <vt:lpstr>Calibri Light</vt:lpstr>
      <vt:lpstr>Times New Roman</vt:lpstr>
      <vt:lpstr>Wingdings</vt:lpstr>
      <vt:lpstr>Office Theme</vt:lpstr>
      <vt:lpstr>DNA; UNDERSTAND THE DNA COMPOSITION, THE PROCESS OF DNA COILING, DNA REPLICATION, TRANSCRIPTION, TRANSLATION, </vt:lpstr>
      <vt:lpstr>PowerPoint Presentation</vt:lpstr>
      <vt:lpstr>Introduction…</vt:lpstr>
      <vt:lpstr>History of DNA</vt:lpstr>
      <vt:lpstr>History of DNA</vt:lpstr>
      <vt:lpstr>History of DNA</vt:lpstr>
      <vt:lpstr>History of DNA</vt:lpstr>
      <vt:lpstr>DNA COMPOSITION AND COILING</vt:lpstr>
      <vt:lpstr>Nitrogen Bases</vt:lpstr>
      <vt:lpstr>Nucleotide Bonding</vt:lpstr>
      <vt:lpstr>Nitrogen Bases</vt:lpstr>
      <vt:lpstr>Nitrogen Bases </vt:lpstr>
      <vt:lpstr>DNA ORGANIZATION</vt:lpstr>
      <vt:lpstr>DNA ORGANIZATION…</vt:lpstr>
      <vt:lpstr>DNA ORGANIZATION…</vt:lpstr>
      <vt:lpstr>DNA ORGANIZATION…</vt:lpstr>
      <vt:lpstr>PowerPoint Presentation</vt:lpstr>
      <vt:lpstr>PowerPoint Presentation</vt:lpstr>
      <vt:lpstr>          DNA WRAPING</vt:lpstr>
      <vt:lpstr>DNA Replication</vt:lpstr>
      <vt:lpstr>PowerPoint Presentation</vt:lpstr>
      <vt:lpstr>DNA Replication…</vt:lpstr>
      <vt:lpstr>Steps of DNA Replication</vt:lpstr>
      <vt:lpstr>DNA Replication</vt:lpstr>
      <vt:lpstr>DNA Replication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Genetic Code</vt:lpstr>
      <vt:lpstr>Central Dogma of Genetics</vt:lpstr>
      <vt:lpstr>Transcription and Translation</vt:lpstr>
      <vt:lpstr>Transcription </vt:lpstr>
      <vt:lpstr>Translation</vt:lpstr>
      <vt:lpstr>Translation</vt:lpstr>
      <vt:lpstr>PowerPoint Presentation</vt:lpstr>
      <vt:lpstr>PowerPoint Presentation</vt:lpstr>
      <vt:lpstr>PowerPoint Presentation</vt:lpstr>
      <vt:lpstr>PowerPoint Presentation</vt:lpstr>
      <vt:lpstr>THE HUMAN GENOME (HG)</vt:lpstr>
      <vt:lpstr>SALIENT FEATURES OF HUMAN GENOME</vt:lpstr>
      <vt:lpstr>SALIENT FEATURES OF HUMAN GENOME…</vt:lpstr>
      <vt:lpstr>The Human Genome… </vt:lpstr>
      <vt:lpstr>The Human Genome… </vt:lpstr>
      <vt:lpstr>The Human Genome… </vt:lpstr>
      <vt:lpstr>The Human Genome… </vt:lpstr>
      <vt:lpstr>The Human Genome… </vt:lpstr>
      <vt:lpstr>The Human Genome Project (HGP)</vt:lpstr>
      <vt:lpstr>Brief History</vt:lpstr>
      <vt:lpstr>Brief History…</vt:lpstr>
      <vt:lpstr>Major goals for the HGP.</vt:lpstr>
      <vt:lpstr>Major goals for the HGP…</vt:lpstr>
      <vt:lpstr>Major goals for the HGP…</vt:lpstr>
      <vt:lpstr>Development of New Technologies:</vt:lpstr>
      <vt:lpstr>Development of New Technologies…</vt:lpstr>
      <vt:lpstr>Development of New Technologies…</vt:lpstr>
      <vt:lpstr>Development of New Technologies…</vt:lpstr>
      <vt:lpstr>Development of New Technologies…</vt:lpstr>
      <vt:lpstr>Development of New Technologies…</vt:lpstr>
      <vt:lpstr>Significance and Achievements of the Human Genome Project.</vt:lpstr>
      <vt:lpstr>Significance and Achievements of the Human Genome Project…</vt:lpstr>
      <vt:lpstr>Significance and Achievements of the Human Genome Project…</vt:lpstr>
      <vt:lpstr>Future Directions and Challenges</vt:lpstr>
      <vt:lpstr>CONCERN OF THE HUMAN GENOME PROJECT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ACER PC</dc:creator>
  <cp:lastModifiedBy>Dr I Aliyu I</cp:lastModifiedBy>
  <cp:revision>1038</cp:revision>
  <dcterms:created xsi:type="dcterms:W3CDTF">2015-02-16T10:20:33Z</dcterms:created>
  <dcterms:modified xsi:type="dcterms:W3CDTF">2025-02-27T13:29:41Z</dcterms:modified>
</cp:coreProperties>
</file>